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7" r:id="rId2"/>
    <p:sldId id="360" r:id="rId3"/>
    <p:sldId id="352" r:id="rId4"/>
    <p:sldId id="358" r:id="rId5"/>
    <p:sldId id="359" r:id="rId6"/>
    <p:sldId id="378" r:id="rId7"/>
    <p:sldId id="361" r:id="rId8"/>
    <p:sldId id="362" r:id="rId9"/>
    <p:sldId id="363" r:id="rId10"/>
    <p:sldId id="364" r:id="rId11"/>
    <p:sldId id="369" r:id="rId12"/>
    <p:sldId id="373" r:id="rId13"/>
    <p:sldId id="377" r:id="rId14"/>
    <p:sldId id="386" r:id="rId15"/>
    <p:sldId id="354" r:id="rId16"/>
    <p:sldId id="335" r:id="rId17"/>
    <p:sldId id="381" r:id="rId18"/>
    <p:sldId id="383" r:id="rId19"/>
    <p:sldId id="387" r:id="rId20"/>
    <p:sldId id="382" r:id="rId21"/>
    <p:sldId id="385" r:id="rId22"/>
    <p:sldId id="384" r:id="rId23"/>
    <p:sldId id="403" r:id="rId24"/>
    <p:sldId id="421" r:id="rId25"/>
    <p:sldId id="339" r:id="rId26"/>
    <p:sldId id="404" r:id="rId27"/>
    <p:sldId id="405" r:id="rId28"/>
    <p:sldId id="314" r:id="rId29"/>
    <p:sldId id="380" r:id="rId30"/>
    <p:sldId id="322" r:id="rId31"/>
    <p:sldId id="321" r:id="rId32"/>
    <p:sldId id="294" r:id="rId33"/>
    <p:sldId id="300" r:id="rId34"/>
    <p:sldId id="306" r:id="rId35"/>
    <p:sldId id="351" r:id="rId36"/>
    <p:sldId id="307" r:id="rId37"/>
    <p:sldId id="323" r:id="rId38"/>
    <p:sldId id="310" r:id="rId39"/>
    <p:sldId id="315" r:id="rId40"/>
    <p:sldId id="425" r:id="rId41"/>
    <p:sldId id="427" r:id="rId42"/>
    <p:sldId id="431" r:id="rId43"/>
    <p:sldId id="435" r:id="rId44"/>
    <p:sldId id="433" r:id="rId45"/>
    <p:sldId id="429" r:id="rId46"/>
    <p:sldId id="430" r:id="rId47"/>
    <p:sldId id="445" r:id="rId48"/>
    <p:sldId id="432" r:id="rId49"/>
    <p:sldId id="434" r:id="rId50"/>
    <p:sldId id="441" r:id="rId51"/>
    <p:sldId id="436" r:id="rId52"/>
    <p:sldId id="440" r:id="rId53"/>
    <p:sldId id="437" r:id="rId54"/>
    <p:sldId id="447" r:id="rId55"/>
    <p:sldId id="446" r:id="rId56"/>
    <p:sldId id="448" r:id="rId57"/>
    <p:sldId id="449" r:id="rId58"/>
    <p:sldId id="428" r:id="rId59"/>
    <p:sldId id="442" r:id="rId60"/>
    <p:sldId id="438" r:id="rId61"/>
    <p:sldId id="439" r:id="rId62"/>
    <p:sldId id="443" r:id="rId63"/>
    <p:sldId id="444" r:id="rId64"/>
    <p:sldId id="426" r:id="rId65"/>
    <p:sldId id="312" r:id="rId66"/>
    <p:sldId id="406" r:id="rId67"/>
    <p:sldId id="407" r:id="rId68"/>
    <p:sldId id="408" r:id="rId69"/>
    <p:sldId id="301" r:id="rId70"/>
    <p:sldId id="302" r:id="rId71"/>
    <p:sldId id="303" r:id="rId72"/>
    <p:sldId id="304" r:id="rId73"/>
    <p:sldId id="305" r:id="rId74"/>
    <p:sldId id="338" r:id="rId75"/>
    <p:sldId id="345" r:id="rId76"/>
    <p:sldId id="409" r:id="rId77"/>
    <p:sldId id="410" r:id="rId78"/>
    <p:sldId id="411" r:id="rId79"/>
    <p:sldId id="412" r:id="rId80"/>
    <p:sldId id="420" r:id="rId81"/>
    <p:sldId id="423" r:id="rId82"/>
    <p:sldId id="424" r:id="rId83"/>
    <p:sldId id="414" r:id="rId84"/>
    <p:sldId id="413" r:id="rId85"/>
    <p:sldId id="415" r:id="rId86"/>
    <p:sldId id="419" r:id="rId87"/>
    <p:sldId id="422" r:id="rId88"/>
    <p:sldId id="416" r:id="rId89"/>
    <p:sldId id="417" r:id="rId90"/>
    <p:sldId id="418" r:id="rId9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BFABF59-7720-482E-8D6C-B0AA37DFBEC9}">
          <p14:sldIdLst>
            <p14:sldId id="257"/>
          </p14:sldIdLst>
        </p14:section>
        <p14:section name="Intro" id="{83003594-4405-41AB-B120-3C2A57F32BB8}">
          <p14:sldIdLst>
            <p14:sldId id="360"/>
            <p14:sldId id="352"/>
            <p14:sldId id="358"/>
            <p14:sldId id="359"/>
          </p14:sldIdLst>
        </p14:section>
        <p14:section name="Career" id="{F6A11EFA-28EC-4C54-AED7-29671BD47E64}">
          <p14:sldIdLst>
            <p14:sldId id="378"/>
            <p14:sldId id="361"/>
            <p14:sldId id="362"/>
            <p14:sldId id="363"/>
            <p14:sldId id="364"/>
            <p14:sldId id="369"/>
            <p14:sldId id="373"/>
          </p14:sldIdLst>
        </p14:section>
        <p14:section name="Personal" id="{75EB4A88-661B-48B4-B88D-CD41DF09AE88}">
          <p14:sldIdLst>
            <p14:sldId id="377"/>
            <p14:sldId id="386"/>
            <p14:sldId id="354"/>
            <p14:sldId id="335"/>
            <p14:sldId id="381"/>
            <p14:sldId id="383"/>
            <p14:sldId id="387"/>
            <p14:sldId id="382"/>
            <p14:sldId id="385"/>
            <p14:sldId id="384"/>
            <p14:sldId id="403"/>
            <p14:sldId id="421"/>
            <p14:sldId id="339"/>
          </p14:sldIdLst>
        </p14:section>
        <p14:section name="Taking Action" id="{390A625D-D940-4F7F-8095-D157DC6AFC57}">
          <p14:sldIdLst>
            <p14:sldId id="404"/>
            <p14:sldId id="405"/>
            <p14:sldId id="314"/>
            <p14:sldId id="380"/>
            <p14:sldId id="322"/>
            <p14:sldId id="321"/>
            <p14:sldId id="294"/>
            <p14:sldId id="300"/>
            <p14:sldId id="306"/>
            <p14:sldId id="351"/>
            <p14:sldId id="307"/>
            <p14:sldId id="323"/>
            <p14:sldId id="310"/>
            <p14:sldId id="315"/>
          </p14:sldIdLst>
        </p14:section>
        <p14:section name="STAR Stories" id="{16CA6223-CD09-47C8-A5C7-DCBC16B07A41}">
          <p14:sldIdLst>
            <p14:sldId id="425"/>
            <p14:sldId id="427"/>
            <p14:sldId id="431"/>
            <p14:sldId id="435"/>
            <p14:sldId id="433"/>
            <p14:sldId id="429"/>
            <p14:sldId id="430"/>
            <p14:sldId id="445"/>
            <p14:sldId id="432"/>
            <p14:sldId id="434"/>
            <p14:sldId id="441"/>
            <p14:sldId id="436"/>
            <p14:sldId id="440"/>
            <p14:sldId id="437"/>
            <p14:sldId id="447"/>
            <p14:sldId id="446"/>
            <p14:sldId id="448"/>
            <p14:sldId id="449"/>
            <p14:sldId id="428"/>
            <p14:sldId id="442"/>
            <p14:sldId id="438"/>
            <p14:sldId id="439"/>
            <p14:sldId id="443"/>
            <p14:sldId id="444"/>
            <p14:sldId id="426"/>
            <p14:sldId id="312"/>
            <p14:sldId id="406"/>
            <p14:sldId id="407"/>
            <p14:sldId id="408"/>
            <p14:sldId id="301"/>
            <p14:sldId id="302"/>
            <p14:sldId id="303"/>
            <p14:sldId id="304"/>
            <p14:sldId id="305"/>
            <p14:sldId id="338"/>
            <p14:sldId id="345"/>
          </p14:sldIdLst>
        </p14:section>
        <p14:section name="Backup Slides" id="{796E9125-5FB8-4A98-8D7B-5B9A5E8E95D1}">
          <p14:sldIdLst/>
        </p14:section>
        <p14:section name="Road to North Carolina" id="{B9E90E72-B3A0-4690-BC53-9E97219FA149}">
          <p14:sldIdLst>
            <p14:sldId id="409"/>
          </p14:sldIdLst>
        </p14:section>
        <p14:section name="Informational Interviews" id="{A578AD97-D323-4B47-B31C-813CDC074E85}">
          <p14:sldIdLst>
            <p14:sldId id="410"/>
            <p14:sldId id="411"/>
          </p14:sldIdLst>
        </p14:section>
        <p14:section name="Progress Report" id="{BEDE3FB3-4A25-4682-AB4A-C1A4C461FDD0}">
          <p14:sldIdLst>
            <p14:sldId id="412"/>
            <p14:sldId id="420"/>
            <p14:sldId id="423"/>
            <p14:sldId id="424"/>
          </p14:sldIdLst>
        </p14:section>
        <p14:section name="Company Research" id="{D6795C31-6B2B-4A6F-95D6-19A3C124C87F}">
          <p14:sldIdLst>
            <p14:sldId id="414"/>
            <p14:sldId id="413"/>
          </p14:sldIdLst>
        </p14:section>
        <p14:section name="Technical Skills" id="{525F4743-5720-4D6B-B57F-B9334B4CEB03}">
          <p14:sldIdLst>
            <p14:sldId id="415"/>
            <p14:sldId id="419"/>
            <p14:sldId id="422"/>
            <p14:sldId id="416"/>
          </p14:sldIdLst>
        </p14:section>
        <p14:section name="Soft Skills" id="{10BE11D7-B6A0-4BC2-B579-1C71523B082F}">
          <p14:sldIdLst>
            <p14:sldId id="417"/>
            <p14:sldId id="4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BCA6"/>
    <a:srgbClr val="F6B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2393" autoAdjust="0"/>
  </p:normalViewPr>
  <p:slideViewPr>
    <p:cSldViewPr snapToGrid="0">
      <p:cViewPr varScale="1">
        <p:scale>
          <a:sx n="84" d="100"/>
          <a:sy n="84" d="100"/>
        </p:scale>
        <p:origin x="93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FADE16F4-B913-44BE-A4F1-D61E75FCF06A}" type="datetimeFigureOut">
              <a:rPr lang="en-US" smtClean="0"/>
              <a:t>2/2/2026</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00B52CFF-EE3F-4928-A35A-5DF0DB2B5533}" type="slidenum">
              <a:rPr lang="en-US" smtClean="0"/>
              <a:t>‹#›</a:t>
            </a:fld>
            <a:endParaRPr lang="en-US"/>
          </a:p>
        </p:txBody>
      </p:sp>
    </p:spTree>
    <p:extLst>
      <p:ext uri="{BB962C8B-B14F-4D97-AF65-F5344CB8AC3E}">
        <p14:creationId xmlns:p14="http://schemas.microsoft.com/office/powerpoint/2010/main" val="2310858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google.com/search?client=firefox-b-1-e&amp;channel=entpr&amp;cs=0&amp;sca_esv=b4b80f89b3e4a4f1&amp;q=Stability+and+Security&amp;sa=X&amp;ved=2ahUKEwioxdSi_9COAxXyBzQIHbtGKdkQxccNegQIUhAD&amp;mstk=AUtExfBm-y9mx5m9X5h92Rz-buCuOwrDNzFeF442cP234BSAy9T2_auX0jMXs4lbiYyogYFYSg6hlrY5hmVxev4edp1C8hUsOgsYJfC0McmjYt3zbcwUclko6UGmDL-miGp5Zow&amp;csui=3"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file:///C:\Users\zk093f\Documents\Helpful\Structures%20University\Development%20Profile.pptx"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www.engineersedge.com/dfm-dfma.htm" TargetMode="External"/><Relationship Id="rId2" Type="http://schemas.openxmlformats.org/officeDocument/2006/relationships/slide" Target="../slides/slide89.xml"/><Relationship Id="rId1" Type="http://schemas.openxmlformats.org/officeDocument/2006/relationships/notesMaster" Target="../notesMasters/notesMaster1.xml"/><Relationship Id="rId6" Type="http://schemas.openxmlformats.org/officeDocument/2006/relationships/hyperlink" Target="https://playbook.web.boeing.com/Userinterface/Content.aspx?cId=8.5.1" TargetMode="External"/><Relationship Id="rId5" Type="http://schemas.openxmlformats.org/officeDocument/2006/relationships/hyperlink" Target="https://wcms.web.boeing.com/BCA/StructuresEng/WorkforceDev/Pages/Design.aspx" TargetMode="External"/><Relationship Id="rId4" Type="http://schemas.openxmlformats.org/officeDocument/2006/relationships/hyperlink" Target="file:///C:\Users\zk093f\Documents\Reference\Robot%20Automation\Mid%20Body%20Push%20To%20Connect%20Sealant.pptx"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F89026-6A7F-4150-95F7-8FDC196B4DB5}" type="slidenum">
              <a:rPr lang="en-US" smtClean="0"/>
              <a:t>1</a:t>
            </a:fld>
            <a:endParaRPr lang="en-US"/>
          </a:p>
        </p:txBody>
      </p:sp>
    </p:spTree>
    <p:extLst>
      <p:ext uri="{BB962C8B-B14F-4D97-AF65-F5344CB8AC3E}">
        <p14:creationId xmlns:p14="http://schemas.microsoft.com/office/powerpoint/2010/main" val="1768393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FE801-7123-AFB1-E0CB-CF019F6D40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628470-0767-70C8-9719-24CCD7359D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985171-41AF-7C09-800D-9A3B27A97D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BEB818-DED6-D6E4-3248-EE853FC86895}"/>
              </a:ext>
            </a:extLst>
          </p:cNvPr>
          <p:cNvSpPr>
            <a:spLocks noGrp="1"/>
          </p:cNvSpPr>
          <p:nvPr>
            <p:ph type="sldNum" sz="quarter" idx="5"/>
          </p:nvPr>
        </p:nvSpPr>
        <p:spPr/>
        <p:txBody>
          <a:bodyPr/>
          <a:lstStyle/>
          <a:p>
            <a:fld id="{1AF89026-6A7F-4150-95F7-8FDC196B4DB5}" type="slidenum">
              <a:rPr lang="en-US" smtClean="0"/>
              <a:t>10</a:t>
            </a:fld>
            <a:endParaRPr lang="en-US"/>
          </a:p>
        </p:txBody>
      </p:sp>
    </p:spTree>
    <p:extLst>
      <p:ext uri="{BB962C8B-B14F-4D97-AF65-F5344CB8AC3E}">
        <p14:creationId xmlns:p14="http://schemas.microsoft.com/office/powerpoint/2010/main" val="3916027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4BC37-F8CB-18D8-EDFD-36F66A9B9F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C1617E-1D56-683D-4748-658A4076DA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586F4A-FA96-69E1-7ED2-44DEEF4C45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66B2BF-614D-348D-3B56-82F8B0877C34}"/>
              </a:ext>
            </a:extLst>
          </p:cNvPr>
          <p:cNvSpPr>
            <a:spLocks noGrp="1"/>
          </p:cNvSpPr>
          <p:nvPr>
            <p:ph type="sldNum" sz="quarter" idx="5"/>
          </p:nvPr>
        </p:nvSpPr>
        <p:spPr/>
        <p:txBody>
          <a:bodyPr/>
          <a:lstStyle/>
          <a:p>
            <a:fld id="{1AF89026-6A7F-4150-95F7-8FDC196B4DB5}" type="slidenum">
              <a:rPr lang="en-US" smtClean="0"/>
              <a:t>11</a:t>
            </a:fld>
            <a:endParaRPr lang="en-US"/>
          </a:p>
        </p:txBody>
      </p:sp>
    </p:spTree>
    <p:extLst>
      <p:ext uri="{BB962C8B-B14F-4D97-AF65-F5344CB8AC3E}">
        <p14:creationId xmlns:p14="http://schemas.microsoft.com/office/powerpoint/2010/main" val="2877994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0144D-0AED-DD54-9403-8C4CF16DEF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9CA50-6C51-9FE2-0781-B72ABB2B0C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49ABAA-810A-B493-1713-D6096C6ACCFD}"/>
              </a:ext>
            </a:extLst>
          </p:cNvPr>
          <p:cNvSpPr>
            <a:spLocks noGrp="1"/>
          </p:cNvSpPr>
          <p:nvPr>
            <p:ph type="body" idx="1"/>
          </p:nvPr>
        </p:nvSpPr>
        <p:spPr/>
        <p:txBody>
          <a:bodyPr/>
          <a:lstStyle/>
          <a:p>
            <a:r>
              <a:rPr lang="en-US" dirty="0">
                <a:latin typeface="Arial" panose="020B0604020202020204" pitchFamily="34" charset="0"/>
                <a:cs typeface="Arial" panose="020B0604020202020204" pitchFamily="34" charset="0"/>
              </a:rPr>
              <a:t>Hard to fit all my lessons learned in one slide but here are the most important ones I’ve found across the industries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Build trust &amp; relationships with the people doing the work (technicians, mechanics, operators, etc.) </a:t>
            </a:r>
          </a:p>
          <a:p>
            <a:r>
              <a:rPr lang="en-US" dirty="0">
                <a:latin typeface="Arial" panose="020B0604020202020204" pitchFamily="34" charset="0"/>
                <a:cs typeface="Arial" panose="020B0604020202020204" pitchFamily="34" charset="0"/>
              </a:rPr>
              <a:t>Challenges are easier with a supportive team</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Put in the work first / attempt a problem before asking for direction guidance from a professor or mentor</a:t>
            </a:r>
          </a:p>
          <a:p>
            <a:endParaRPr lang="en-US" dirty="0"/>
          </a:p>
        </p:txBody>
      </p:sp>
      <p:sp>
        <p:nvSpPr>
          <p:cNvPr id="4" name="Slide Number Placeholder 3">
            <a:extLst>
              <a:ext uri="{FF2B5EF4-FFF2-40B4-BE49-F238E27FC236}">
                <a16:creationId xmlns:a16="http://schemas.microsoft.com/office/drawing/2014/main" id="{AA2829CB-0091-D32B-A5A0-6EFF40E8C9E1}"/>
              </a:ext>
            </a:extLst>
          </p:cNvPr>
          <p:cNvSpPr>
            <a:spLocks noGrp="1"/>
          </p:cNvSpPr>
          <p:nvPr>
            <p:ph type="sldNum" sz="quarter" idx="5"/>
          </p:nvPr>
        </p:nvSpPr>
        <p:spPr/>
        <p:txBody>
          <a:bodyPr/>
          <a:lstStyle/>
          <a:p>
            <a:fld id="{1AF89026-6A7F-4150-95F7-8FDC196B4DB5}" type="slidenum">
              <a:rPr lang="en-US" smtClean="0"/>
              <a:t>12</a:t>
            </a:fld>
            <a:endParaRPr lang="en-US"/>
          </a:p>
        </p:txBody>
      </p:sp>
    </p:spTree>
    <p:extLst>
      <p:ext uri="{BB962C8B-B14F-4D97-AF65-F5344CB8AC3E}">
        <p14:creationId xmlns:p14="http://schemas.microsoft.com/office/powerpoint/2010/main" val="2044705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E6774-F57D-F8A9-37B6-80AC84A5F1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96E7D6-9F8F-CAA6-1CB5-D2FC4D2ED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6D1C2C-53ED-5D32-560B-207AE48028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2E2B3B-88C2-12EE-A9BC-8381E73ED017}"/>
              </a:ext>
            </a:extLst>
          </p:cNvPr>
          <p:cNvSpPr>
            <a:spLocks noGrp="1"/>
          </p:cNvSpPr>
          <p:nvPr>
            <p:ph type="sldNum" sz="quarter" idx="5"/>
          </p:nvPr>
        </p:nvSpPr>
        <p:spPr/>
        <p:txBody>
          <a:bodyPr/>
          <a:lstStyle/>
          <a:p>
            <a:fld id="{1AF89026-6A7F-4150-95F7-8FDC196B4DB5}" type="slidenum">
              <a:rPr lang="en-US" smtClean="0"/>
              <a:t>13</a:t>
            </a:fld>
            <a:endParaRPr lang="en-US"/>
          </a:p>
        </p:txBody>
      </p:sp>
    </p:spTree>
    <p:extLst>
      <p:ext uri="{BB962C8B-B14F-4D97-AF65-F5344CB8AC3E}">
        <p14:creationId xmlns:p14="http://schemas.microsoft.com/office/powerpoint/2010/main" val="2847528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931B0-EBBD-D917-7542-B34C04EB8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E44023-7582-371C-7800-DCB480424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031D34-FA87-AC77-D207-2E891CFB07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854233-8E08-AB0E-3A7D-4F9AD9EEE95C}"/>
              </a:ext>
            </a:extLst>
          </p:cNvPr>
          <p:cNvSpPr>
            <a:spLocks noGrp="1"/>
          </p:cNvSpPr>
          <p:nvPr>
            <p:ph type="sldNum" sz="quarter" idx="5"/>
          </p:nvPr>
        </p:nvSpPr>
        <p:spPr/>
        <p:txBody>
          <a:bodyPr/>
          <a:lstStyle/>
          <a:p>
            <a:fld id="{1AF89026-6A7F-4150-95F7-8FDC196B4DB5}" type="slidenum">
              <a:rPr lang="en-US" smtClean="0"/>
              <a:t>14</a:t>
            </a:fld>
            <a:endParaRPr lang="en-US"/>
          </a:p>
        </p:txBody>
      </p:sp>
    </p:spTree>
    <p:extLst>
      <p:ext uri="{BB962C8B-B14F-4D97-AF65-F5344CB8AC3E}">
        <p14:creationId xmlns:p14="http://schemas.microsoft.com/office/powerpoint/2010/main" val="1858879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767C8-8FE7-CC92-0E01-A92B3F197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29435-AE36-D954-1E57-A9D4562D08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2BF896-C27A-5915-4B35-19CA9B321376}"/>
              </a:ext>
            </a:extLst>
          </p:cNvPr>
          <p:cNvSpPr>
            <a:spLocks noGrp="1"/>
          </p:cNvSpPr>
          <p:nvPr>
            <p:ph type="body" idx="1"/>
          </p:nvPr>
        </p:nvSpPr>
        <p:spPr/>
        <p:txBody>
          <a:bodyPr/>
          <a:lstStyle/>
          <a:p>
            <a:r>
              <a:rPr lang="en-US" dirty="0"/>
              <a:t>Relationships: </a:t>
            </a:r>
          </a:p>
          <a:p>
            <a:pPr marL="664546" lvl="1" indent="-181240">
              <a:buFont typeface="Arial" panose="020B0604020202020204" pitchFamily="34" charset="0"/>
              <a:buChar char="•"/>
            </a:pPr>
            <a:r>
              <a:rPr lang="en-US" dirty="0"/>
              <a:t>Maintain strong relationships with Family and Friends</a:t>
            </a:r>
          </a:p>
          <a:p>
            <a:pPr marL="664546" lvl="1" indent="-181240">
              <a:buFont typeface="Arial" panose="020B0604020202020204" pitchFamily="34" charset="0"/>
              <a:buChar char="•"/>
            </a:pPr>
            <a:r>
              <a:rPr lang="en-US" dirty="0"/>
              <a:t>Being there for big life moments &amp; milestones (weddings, family trips, funerals,) </a:t>
            </a:r>
          </a:p>
          <a:p>
            <a:pPr marL="1147852" lvl="2" indent="-181240">
              <a:buFont typeface="Arial" panose="020B0604020202020204" pitchFamily="34" charset="0"/>
              <a:buChar char="•"/>
            </a:pPr>
            <a:r>
              <a:rPr lang="en-US" dirty="0"/>
              <a:t>(I never want to miss something because I’m stuck at work)</a:t>
            </a:r>
          </a:p>
          <a:p>
            <a:pPr marL="1147852" lvl="2" indent="-181240">
              <a:buFont typeface="Arial" panose="020B0604020202020204" pitchFamily="34" charset="0"/>
              <a:buChar char="•"/>
            </a:pPr>
            <a:endParaRPr lang="en-US" dirty="0"/>
          </a:p>
          <a:p>
            <a:r>
              <a:rPr lang="en-US" dirty="0"/>
              <a:t>Home: </a:t>
            </a:r>
          </a:p>
          <a:p>
            <a:pPr marL="664546" lvl="1" indent="-181240">
              <a:buFont typeface="Arial" panose="020B0604020202020204" pitchFamily="34" charset="0"/>
              <a:buChar char="•"/>
            </a:pPr>
            <a:r>
              <a:rPr lang="en-US" b="1" dirty="0">
                <a:hlinkClick r:id="rId3"/>
              </a:rPr>
              <a:t>Stability and Security</a:t>
            </a:r>
            <a:r>
              <a:rPr lang="en-US" b="1" dirty="0"/>
              <a:t> - </a:t>
            </a:r>
            <a:r>
              <a:rPr lang="en-US" dirty="0"/>
              <a:t>a sense of permanence and laying down roots. Renting feels temporary</a:t>
            </a:r>
          </a:p>
          <a:p>
            <a:pPr marL="664546" lvl="1" indent="-181240">
              <a:buFont typeface="Arial" panose="020B0604020202020204" pitchFamily="34" charset="0"/>
              <a:buChar char="•"/>
            </a:pPr>
            <a:r>
              <a:rPr lang="en-US" dirty="0"/>
              <a:t>Building relationships with neighbors, the community, and being able to have guests and host parties</a:t>
            </a:r>
          </a:p>
          <a:p>
            <a:pPr marL="664546" lvl="1" indent="-181240">
              <a:buFont typeface="Arial" panose="020B0604020202020204" pitchFamily="34" charset="0"/>
              <a:buChar char="•"/>
            </a:pPr>
            <a:r>
              <a:rPr lang="en-US" dirty="0"/>
              <a:t>Learning the process of being a homeowner &amp; work on home projects to personalize my space</a:t>
            </a:r>
          </a:p>
          <a:p>
            <a:pPr marL="664546" lvl="1" indent="-181240">
              <a:buFont typeface="Arial" panose="020B0604020202020204" pitchFamily="34" charset="0"/>
              <a:buChar char="•"/>
            </a:pPr>
            <a:r>
              <a:rPr lang="en-US" dirty="0"/>
              <a:t>Having a place to showcase my life through decoration, photos, home projects, etc. </a:t>
            </a:r>
          </a:p>
          <a:p>
            <a:pPr marL="664546" lvl="1" indent="-181240">
              <a:buFont typeface="Arial" panose="020B0604020202020204" pitchFamily="34" charset="0"/>
              <a:buChar char="•"/>
            </a:pPr>
            <a:r>
              <a:rPr lang="en-US" dirty="0"/>
              <a:t>Stability – Strong Beam, Stronger Column</a:t>
            </a:r>
          </a:p>
          <a:p>
            <a:pPr marL="664546" lvl="1" indent="-181240">
              <a:buFont typeface="Arial" panose="020B0604020202020204" pitchFamily="34" charset="0"/>
              <a:buChar char="•"/>
            </a:pPr>
            <a:r>
              <a:rPr lang="en-US" dirty="0"/>
              <a:t>Financial Benefits</a:t>
            </a:r>
          </a:p>
          <a:p>
            <a:pPr marL="664546" lvl="1" indent="-181240">
              <a:buFont typeface="Arial" panose="020B0604020202020204" pitchFamily="34" charset="0"/>
              <a:buChar char="•"/>
            </a:pPr>
            <a:endParaRPr lang="en-US" dirty="0"/>
          </a:p>
          <a:p>
            <a:r>
              <a:rPr lang="en-US" dirty="0"/>
              <a:t>Adventures &amp; Health: </a:t>
            </a:r>
          </a:p>
          <a:p>
            <a:pPr marL="664546" lvl="1" indent="-181240">
              <a:buFont typeface="Arial" panose="020B0604020202020204" pitchFamily="34" charset="0"/>
              <a:buChar char="•"/>
            </a:pPr>
            <a:r>
              <a:rPr lang="en-US" dirty="0"/>
              <a:t>Having someone to share my life with and experience adventures together</a:t>
            </a:r>
          </a:p>
          <a:p>
            <a:pPr marL="664546" lvl="1" indent="-181240">
              <a:buFont typeface="Arial" panose="020B0604020202020204" pitchFamily="34" charset="0"/>
              <a:buChar char="•"/>
            </a:pPr>
            <a:r>
              <a:rPr lang="en-US" dirty="0"/>
              <a:t>Resetting through nature, exploration, traveling</a:t>
            </a:r>
          </a:p>
          <a:p>
            <a:pPr marL="664546" lvl="1" indent="-181240">
              <a:buFont typeface="Arial" panose="020B0604020202020204" pitchFamily="34" charset="0"/>
              <a:buChar char="•"/>
            </a:pPr>
            <a:r>
              <a:rPr lang="en-US" dirty="0"/>
              <a:t>Maintaining healthy habits (exercising &amp; nutrition) to be able to do that</a:t>
            </a:r>
          </a:p>
          <a:p>
            <a:pPr marL="664546" lvl="1" indent="-181240">
              <a:buFont typeface="Arial" panose="020B0604020202020204" pitchFamily="34" charset="0"/>
              <a:buChar char="•"/>
            </a:pPr>
            <a:endParaRPr lang="en-US" dirty="0"/>
          </a:p>
          <a:p>
            <a:r>
              <a:rPr lang="en-US" dirty="0"/>
              <a:t>Creative Space: </a:t>
            </a:r>
          </a:p>
          <a:p>
            <a:pPr marL="664546" lvl="1" indent="-181240">
              <a:buFont typeface="Arial" panose="020B0604020202020204" pitchFamily="34" charset="0"/>
              <a:buChar char="•"/>
            </a:pPr>
            <a:r>
              <a:rPr lang="en-US" dirty="0"/>
              <a:t>Having a space to continue being creative outside of work</a:t>
            </a:r>
          </a:p>
          <a:p>
            <a:pPr marL="1147852" lvl="2" indent="-181240">
              <a:buFont typeface="Arial" panose="020B0604020202020204" pitchFamily="34" charset="0"/>
              <a:buChar char="•"/>
            </a:pPr>
            <a:r>
              <a:rPr lang="en-US" dirty="0"/>
              <a:t>Ideally combines with my passion of being a mentor </a:t>
            </a:r>
          </a:p>
          <a:p>
            <a:pPr marL="1147852" lvl="2" indent="-181240">
              <a:buFont typeface="Arial" panose="020B0604020202020204" pitchFamily="34" charset="0"/>
              <a:buChar char="•"/>
            </a:pPr>
            <a:r>
              <a:rPr lang="en-US" dirty="0"/>
              <a:t>I’ve found that coaching sports is a perfect way to stay involved in the sports community while giving back</a:t>
            </a:r>
          </a:p>
          <a:p>
            <a:pPr marL="1147852" lvl="2" indent="-181240">
              <a:buFont typeface="Arial" panose="020B0604020202020204" pitchFamily="34" charset="0"/>
              <a:buChar char="•"/>
            </a:pPr>
            <a:r>
              <a:rPr lang="en-US" dirty="0"/>
              <a:t>Same goes with engineering programs like FIRST Robotics or Makerspaces</a:t>
            </a:r>
          </a:p>
          <a:p>
            <a:pPr marL="1147852" lvl="2" indent="-181240">
              <a:buFont typeface="Arial" panose="020B0604020202020204" pitchFamily="34" charset="0"/>
              <a:buChar char="•"/>
            </a:pPr>
            <a:r>
              <a:rPr lang="en-US" dirty="0"/>
              <a:t>Brings like minded communities together</a:t>
            </a:r>
          </a:p>
          <a:p>
            <a:pPr marL="664546" lvl="1" indent="-181240">
              <a:buFont typeface="Arial" panose="020B0604020202020204" pitchFamily="34" charset="0"/>
              <a:buChar char="•"/>
            </a:pPr>
            <a:r>
              <a:rPr lang="en-US" dirty="0"/>
              <a:t>Favorite projects have been when I’ve been able to combine these two spaces of my life</a:t>
            </a:r>
          </a:p>
          <a:p>
            <a:pPr marL="664546" lvl="1" indent="-181240">
              <a:buFont typeface="Arial" panose="020B0604020202020204" pitchFamily="34" charset="0"/>
              <a:buChar char="•"/>
            </a:pPr>
            <a:endParaRPr lang="en-US" dirty="0"/>
          </a:p>
          <a:p>
            <a:pPr marL="664546" lvl="1" indent="-181240">
              <a:buFont typeface="Arial" panose="020B0604020202020204" pitchFamily="34" charset="0"/>
              <a:buChar char="•"/>
            </a:pPr>
            <a:endParaRPr lang="en-US" dirty="0"/>
          </a:p>
          <a:p>
            <a:r>
              <a:rPr lang="en-US" dirty="0"/>
              <a:t>Work: </a:t>
            </a:r>
          </a:p>
          <a:p>
            <a:pPr marL="664546" lvl="1" indent="-181240">
              <a:buFont typeface="Arial" panose="020B0604020202020204" pitchFamily="34" charset="0"/>
              <a:buChar char="•"/>
            </a:pPr>
            <a:r>
              <a:rPr lang="en-US" dirty="0"/>
              <a:t>Having aligned purpose and mission</a:t>
            </a:r>
          </a:p>
          <a:p>
            <a:pPr marL="664546" lvl="1" indent="-181240">
              <a:buFont typeface="Arial" panose="020B0604020202020204" pitchFamily="34" charset="0"/>
              <a:buChar char="•"/>
            </a:pPr>
            <a:r>
              <a:rPr lang="en-US" dirty="0"/>
              <a:t>Having a supportive team &amp; manager</a:t>
            </a:r>
          </a:p>
          <a:p>
            <a:pPr marL="664546" lvl="1" indent="-181240">
              <a:buFont typeface="Arial" panose="020B0604020202020204" pitchFamily="34" charset="0"/>
              <a:buChar char="•"/>
            </a:pPr>
            <a:r>
              <a:rPr lang="en-US" dirty="0"/>
              <a:t>Gives me purpose through management or responsibility </a:t>
            </a:r>
          </a:p>
          <a:p>
            <a:pPr marL="664546" lvl="1" indent="-181240">
              <a:buFont typeface="Arial" panose="020B0604020202020204" pitchFamily="34" charset="0"/>
              <a:buChar char="•"/>
            </a:pPr>
            <a:r>
              <a:rPr lang="en-US" dirty="0"/>
              <a:t>Let’s me be creative and problem solve. Continuous learning &amp; staying curious</a:t>
            </a:r>
          </a:p>
          <a:p>
            <a:pPr marL="664546" lvl="1" indent="-181240">
              <a:buFont typeface="Arial" panose="020B0604020202020204" pitchFamily="34" charset="0"/>
              <a:buChar char="•"/>
            </a:pPr>
            <a:r>
              <a:rPr lang="en-US" dirty="0"/>
              <a:t>Having a role that supplements to my life and gives me balance to still prioritize my life outside of work </a:t>
            </a:r>
          </a:p>
          <a:p>
            <a:pPr marL="664546" lvl="1" indent="-18124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7B2E397-C752-E506-AC8D-C5D55A81F1C8}"/>
              </a:ext>
            </a:extLst>
          </p:cNvPr>
          <p:cNvSpPr>
            <a:spLocks noGrp="1"/>
          </p:cNvSpPr>
          <p:nvPr>
            <p:ph type="sldNum" sz="quarter" idx="5"/>
          </p:nvPr>
        </p:nvSpPr>
        <p:spPr/>
        <p:txBody>
          <a:bodyPr/>
          <a:lstStyle/>
          <a:p>
            <a:fld id="{1AF89026-6A7F-4150-95F7-8FDC196B4DB5}" type="slidenum">
              <a:rPr lang="en-US" smtClean="0"/>
              <a:t>15</a:t>
            </a:fld>
            <a:endParaRPr lang="en-US"/>
          </a:p>
        </p:txBody>
      </p:sp>
    </p:spTree>
    <p:extLst>
      <p:ext uri="{BB962C8B-B14F-4D97-AF65-F5344CB8AC3E}">
        <p14:creationId xmlns:p14="http://schemas.microsoft.com/office/powerpoint/2010/main" val="665985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B01E2-200E-A8DA-67CC-8789FC621D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36762-42D5-CDAE-7BC8-184750C1E4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6DD75B-7B68-B504-49A2-648F13C636A2}"/>
              </a:ext>
            </a:extLst>
          </p:cNvPr>
          <p:cNvSpPr>
            <a:spLocks noGrp="1"/>
          </p:cNvSpPr>
          <p:nvPr>
            <p:ph type="body" idx="1"/>
          </p:nvPr>
        </p:nvSpPr>
        <p:spPr/>
        <p:txBody>
          <a:bodyPr/>
          <a:lstStyle/>
          <a:p>
            <a:r>
              <a:rPr lang="en-US" dirty="0"/>
              <a:t>Time is more important than money</a:t>
            </a:r>
          </a:p>
          <a:p>
            <a:r>
              <a:rPr lang="en-US" dirty="0"/>
              <a:t>Obviously I’m in a fortunate position to say that but at this point, I’ve realized that when it comes to the things that make me happy, </a:t>
            </a:r>
          </a:p>
          <a:p>
            <a:r>
              <a:rPr lang="en-US" dirty="0"/>
              <a:t>It’s those important life moments that I’ve been able to be a part of: </a:t>
            </a:r>
          </a:p>
          <a:p>
            <a:r>
              <a:rPr lang="en-US" dirty="0"/>
              <a:t>Weddings</a:t>
            </a:r>
          </a:p>
          <a:p>
            <a:r>
              <a:rPr lang="en-US" dirty="0"/>
              <a:t>Bachelor Parties</a:t>
            </a:r>
          </a:p>
          <a:p>
            <a:r>
              <a:rPr lang="en-US" dirty="0"/>
              <a:t>Family Visits</a:t>
            </a:r>
          </a:p>
          <a:p>
            <a:r>
              <a:rPr lang="en-US" dirty="0"/>
              <a:t>Trips of a lifetime</a:t>
            </a:r>
          </a:p>
          <a:p>
            <a:r>
              <a:rPr lang="en-US" dirty="0"/>
              <a:t>And I don’t think I’ve ever had to turn something down before but I never want to be in a position where I can’t attend something because of anything in the “urgent” column</a:t>
            </a:r>
          </a:p>
          <a:p>
            <a:r>
              <a:rPr lang="en-US" dirty="0"/>
              <a:t>That could be naïve of me and maybe my priorities will change but that’s where I’m at.</a:t>
            </a:r>
          </a:p>
          <a:p>
            <a:endParaRPr lang="en-US" dirty="0"/>
          </a:p>
          <a:p>
            <a:r>
              <a:rPr lang="en-US" dirty="0"/>
              <a:t>To Jake – I’m nervous how employers will view this – I know some managers will respect this mindset but I don’t necessarily want to come off as “lazy” </a:t>
            </a:r>
          </a:p>
          <a:p>
            <a:r>
              <a:rPr lang="en-US" dirty="0"/>
              <a:t>I think a lot of managers want to hear what they want to hear. I really value work life balance and I </a:t>
            </a:r>
          </a:p>
          <a:p>
            <a:r>
              <a:rPr lang="en-US" dirty="0"/>
              <a:t>I know the </a:t>
            </a:r>
            <a:r>
              <a:rPr lang="en-US" b="1" u="sng" dirty="0"/>
              <a:t>right</a:t>
            </a:r>
            <a:r>
              <a:rPr lang="en-US" dirty="0"/>
              <a:t> manager will agree with me on this and give me the flexibility to prioritize the important parts of my life. </a:t>
            </a:r>
          </a:p>
        </p:txBody>
      </p:sp>
      <p:sp>
        <p:nvSpPr>
          <p:cNvPr id="4" name="Slide Number Placeholder 3">
            <a:extLst>
              <a:ext uri="{FF2B5EF4-FFF2-40B4-BE49-F238E27FC236}">
                <a16:creationId xmlns:a16="http://schemas.microsoft.com/office/drawing/2014/main" id="{3325F1AF-9BC2-4873-BE49-1FB0EB1A9F8B}"/>
              </a:ext>
            </a:extLst>
          </p:cNvPr>
          <p:cNvSpPr>
            <a:spLocks noGrp="1"/>
          </p:cNvSpPr>
          <p:nvPr>
            <p:ph type="sldNum" sz="quarter" idx="5"/>
          </p:nvPr>
        </p:nvSpPr>
        <p:spPr/>
        <p:txBody>
          <a:bodyPr/>
          <a:lstStyle/>
          <a:p>
            <a:fld id="{1AF89026-6A7F-4150-95F7-8FDC196B4DB5}" type="slidenum">
              <a:rPr lang="en-US" smtClean="0"/>
              <a:t>16</a:t>
            </a:fld>
            <a:endParaRPr lang="en-US"/>
          </a:p>
        </p:txBody>
      </p:sp>
    </p:spTree>
    <p:extLst>
      <p:ext uri="{BB962C8B-B14F-4D97-AF65-F5344CB8AC3E}">
        <p14:creationId xmlns:p14="http://schemas.microsoft.com/office/powerpoint/2010/main" val="4099117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FD658-B1DC-979C-DB78-FDC2665E19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0535E-61B1-316E-157F-190E34C0C3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37871-9FAC-9635-4F4C-46982ACCDF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F557C6-6AFC-2081-A9AC-02FB40DEE3AB}"/>
              </a:ext>
            </a:extLst>
          </p:cNvPr>
          <p:cNvSpPr>
            <a:spLocks noGrp="1"/>
          </p:cNvSpPr>
          <p:nvPr>
            <p:ph type="sldNum" sz="quarter" idx="5"/>
          </p:nvPr>
        </p:nvSpPr>
        <p:spPr/>
        <p:txBody>
          <a:bodyPr/>
          <a:lstStyle/>
          <a:p>
            <a:fld id="{1AF89026-6A7F-4150-95F7-8FDC196B4DB5}" type="slidenum">
              <a:rPr lang="en-US" smtClean="0"/>
              <a:t>17</a:t>
            </a:fld>
            <a:endParaRPr lang="en-US"/>
          </a:p>
        </p:txBody>
      </p:sp>
    </p:spTree>
    <p:extLst>
      <p:ext uri="{BB962C8B-B14F-4D97-AF65-F5344CB8AC3E}">
        <p14:creationId xmlns:p14="http://schemas.microsoft.com/office/powerpoint/2010/main" val="1487748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754C1-8FF3-E3FD-2E9F-32EDB354C0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73A0FD-9457-D2A5-C36F-8DC6062FEB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56766D-8639-8018-5B7F-2E2A61A724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D015E0-9EBF-B724-5E37-92AE725993EC}"/>
              </a:ext>
            </a:extLst>
          </p:cNvPr>
          <p:cNvSpPr>
            <a:spLocks noGrp="1"/>
          </p:cNvSpPr>
          <p:nvPr>
            <p:ph type="sldNum" sz="quarter" idx="5"/>
          </p:nvPr>
        </p:nvSpPr>
        <p:spPr/>
        <p:txBody>
          <a:bodyPr/>
          <a:lstStyle/>
          <a:p>
            <a:fld id="{1AF89026-6A7F-4150-95F7-8FDC196B4DB5}" type="slidenum">
              <a:rPr lang="en-US" smtClean="0"/>
              <a:t>18</a:t>
            </a:fld>
            <a:endParaRPr lang="en-US"/>
          </a:p>
        </p:txBody>
      </p:sp>
    </p:spTree>
    <p:extLst>
      <p:ext uri="{BB962C8B-B14F-4D97-AF65-F5344CB8AC3E}">
        <p14:creationId xmlns:p14="http://schemas.microsoft.com/office/powerpoint/2010/main" val="3125112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0FDAC-EC19-2D47-2FA4-EDB5D09547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97C364-602C-DA77-B1CF-FE12FDD73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CA8992-5538-CEC1-3133-ED22D5D33B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D8095B-679B-D5BE-17A2-F7137BA9E7B8}"/>
              </a:ext>
            </a:extLst>
          </p:cNvPr>
          <p:cNvSpPr>
            <a:spLocks noGrp="1"/>
          </p:cNvSpPr>
          <p:nvPr>
            <p:ph type="sldNum" sz="quarter" idx="5"/>
          </p:nvPr>
        </p:nvSpPr>
        <p:spPr/>
        <p:txBody>
          <a:bodyPr/>
          <a:lstStyle/>
          <a:p>
            <a:fld id="{1AF89026-6A7F-4150-95F7-8FDC196B4DB5}" type="slidenum">
              <a:rPr lang="en-US" smtClean="0"/>
              <a:t>19</a:t>
            </a:fld>
            <a:endParaRPr lang="en-US"/>
          </a:p>
        </p:txBody>
      </p:sp>
    </p:spTree>
    <p:extLst>
      <p:ext uri="{BB962C8B-B14F-4D97-AF65-F5344CB8AC3E}">
        <p14:creationId xmlns:p14="http://schemas.microsoft.com/office/powerpoint/2010/main" val="3193107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E0392-AA31-876E-A5DB-60FE16B3B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81C2EE-597E-2EB9-EB4C-A8E48D669E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56EB0-08D0-0750-2F38-C6B47B3D74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015419-1EEF-AD68-2304-59BE14D43FD8}"/>
              </a:ext>
            </a:extLst>
          </p:cNvPr>
          <p:cNvSpPr>
            <a:spLocks noGrp="1"/>
          </p:cNvSpPr>
          <p:nvPr>
            <p:ph type="sldNum" sz="quarter" idx="5"/>
          </p:nvPr>
        </p:nvSpPr>
        <p:spPr/>
        <p:txBody>
          <a:bodyPr/>
          <a:lstStyle/>
          <a:p>
            <a:fld id="{1AF89026-6A7F-4150-95F7-8FDC196B4DB5}" type="slidenum">
              <a:rPr lang="en-US" smtClean="0"/>
              <a:t>2</a:t>
            </a:fld>
            <a:endParaRPr lang="en-US"/>
          </a:p>
        </p:txBody>
      </p:sp>
    </p:spTree>
    <p:extLst>
      <p:ext uri="{BB962C8B-B14F-4D97-AF65-F5344CB8AC3E}">
        <p14:creationId xmlns:p14="http://schemas.microsoft.com/office/powerpoint/2010/main" val="1913712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86E49-3AF8-7027-920C-9C643A182A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4E94D-49E9-5E43-9CCE-F1A938CB99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7BDC74-0B82-BF88-F038-EF85164641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4EE97F-2D41-B3B5-CCE5-193652D4F358}"/>
              </a:ext>
            </a:extLst>
          </p:cNvPr>
          <p:cNvSpPr>
            <a:spLocks noGrp="1"/>
          </p:cNvSpPr>
          <p:nvPr>
            <p:ph type="sldNum" sz="quarter" idx="5"/>
          </p:nvPr>
        </p:nvSpPr>
        <p:spPr/>
        <p:txBody>
          <a:bodyPr/>
          <a:lstStyle/>
          <a:p>
            <a:fld id="{1AF89026-6A7F-4150-95F7-8FDC196B4DB5}" type="slidenum">
              <a:rPr lang="en-US" smtClean="0"/>
              <a:t>20</a:t>
            </a:fld>
            <a:endParaRPr lang="en-US"/>
          </a:p>
        </p:txBody>
      </p:sp>
    </p:spTree>
    <p:extLst>
      <p:ext uri="{BB962C8B-B14F-4D97-AF65-F5344CB8AC3E}">
        <p14:creationId xmlns:p14="http://schemas.microsoft.com/office/powerpoint/2010/main" val="1112558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04872-8786-7AA0-3DA1-627DBBBE12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E41553-9DC8-D7F4-9FB3-7DD54269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CE451-DF0D-4239-BD16-5548B1FDB1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716BC4-C3EC-D5DC-0AB6-E23AC9BEBCC6}"/>
              </a:ext>
            </a:extLst>
          </p:cNvPr>
          <p:cNvSpPr>
            <a:spLocks noGrp="1"/>
          </p:cNvSpPr>
          <p:nvPr>
            <p:ph type="sldNum" sz="quarter" idx="5"/>
          </p:nvPr>
        </p:nvSpPr>
        <p:spPr/>
        <p:txBody>
          <a:bodyPr/>
          <a:lstStyle/>
          <a:p>
            <a:fld id="{1AF89026-6A7F-4150-95F7-8FDC196B4DB5}" type="slidenum">
              <a:rPr lang="en-US" smtClean="0"/>
              <a:t>21</a:t>
            </a:fld>
            <a:endParaRPr lang="en-US"/>
          </a:p>
        </p:txBody>
      </p:sp>
    </p:spTree>
    <p:extLst>
      <p:ext uri="{BB962C8B-B14F-4D97-AF65-F5344CB8AC3E}">
        <p14:creationId xmlns:p14="http://schemas.microsoft.com/office/powerpoint/2010/main" val="2627799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B9000-70A6-67C6-E8B1-4113CA0462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EFD63-1B75-647F-47BA-32AAB5E093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8F8F76-1F10-4C9D-4826-9F986B09CA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1B1EA3-4B4D-F472-2BF4-0823820023AF}"/>
              </a:ext>
            </a:extLst>
          </p:cNvPr>
          <p:cNvSpPr>
            <a:spLocks noGrp="1"/>
          </p:cNvSpPr>
          <p:nvPr>
            <p:ph type="sldNum" sz="quarter" idx="5"/>
          </p:nvPr>
        </p:nvSpPr>
        <p:spPr/>
        <p:txBody>
          <a:bodyPr/>
          <a:lstStyle/>
          <a:p>
            <a:fld id="{1AF89026-6A7F-4150-95F7-8FDC196B4DB5}" type="slidenum">
              <a:rPr lang="en-US" smtClean="0"/>
              <a:t>22</a:t>
            </a:fld>
            <a:endParaRPr lang="en-US"/>
          </a:p>
        </p:txBody>
      </p:sp>
    </p:spTree>
    <p:extLst>
      <p:ext uri="{BB962C8B-B14F-4D97-AF65-F5344CB8AC3E}">
        <p14:creationId xmlns:p14="http://schemas.microsoft.com/office/powerpoint/2010/main" val="163183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32D4D-1DD0-383B-22BD-F8F6A4975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973C0C-E424-4A01-6CDC-EB3CD78E79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076A0F-FAB5-49C0-EFB6-757F60A001E6}"/>
              </a:ext>
            </a:extLst>
          </p:cNvPr>
          <p:cNvSpPr>
            <a:spLocks noGrp="1"/>
          </p:cNvSpPr>
          <p:nvPr>
            <p:ph type="body" idx="1"/>
          </p:nvPr>
        </p:nvSpPr>
        <p:spPr/>
        <p:txBody>
          <a:bodyPr/>
          <a:lstStyle/>
          <a:p>
            <a:r>
              <a:rPr lang="en-US" dirty="0"/>
              <a:t>In some ways I miss my role at RVS because I had a great relationship with my manager and team</a:t>
            </a:r>
          </a:p>
          <a:p>
            <a:endParaRPr lang="en-US" dirty="0"/>
          </a:p>
          <a:p>
            <a:r>
              <a:rPr lang="en-US" dirty="0"/>
              <a:t>I realized that came with time and effort and built relationships</a:t>
            </a:r>
          </a:p>
          <a:p>
            <a:r>
              <a:rPr lang="en-US" dirty="0"/>
              <a:t>Slight</a:t>
            </a:r>
          </a:p>
        </p:txBody>
      </p:sp>
      <p:sp>
        <p:nvSpPr>
          <p:cNvPr id="4" name="Slide Number Placeholder 3">
            <a:extLst>
              <a:ext uri="{FF2B5EF4-FFF2-40B4-BE49-F238E27FC236}">
                <a16:creationId xmlns:a16="http://schemas.microsoft.com/office/drawing/2014/main" id="{9D114990-13CD-5DEC-89C7-ABA41A9E438D}"/>
              </a:ext>
            </a:extLst>
          </p:cNvPr>
          <p:cNvSpPr>
            <a:spLocks noGrp="1"/>
          </p:cNvSpPr>
          <p:nvPr>
            <p:ph type="sldNum" sz="quarter" idx="5"/>
          </p:nvPr>
        </p:nvSpPr>
        <p:spPr/>
        <p:txBody>
          <a:bodyPr/>
          <a:lstStyle/>
          <a:p>
            <a:fld id="{1AF89026-6A7F-4150-95F7-8FDC196B4DB5}" type="slidenum">
              <a:rPr lang="en-US" smtClean="0"/>
              <a:t>23</a:t>
            </a:fld>
            <a:endParaRPr lang="en-US"/>
          </a:p>
        </p:txBody>
      </p:sp>
    </p:spTree>
    <p:extLst>
      <p:ext uri="{BB962C8B-B14F-4D97-AF65-F5344CB8AC3E}">
        <p14:creationId xmlns:p14="http://schemas.microsoft.com/office/powerpoint/2010/main" val="3660710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11D2F-A2AF-1980-A8F2-B5DBB0F207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76FCCA-C373-D4B9-0401-B03F0AACD4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A7CFE8-9A7F-1622-C6FA-F237736433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A03F5F-7688-FE99-4D49-A5A392FA9FEB}"/>
              </a:ext>
            </a:extLst>
          </p:cNvPr>
          <p:cNvSpPr>
            <a:spLocks noGrp="1"/>
          </p:cNvSpPr>
          <p:nvPr>
            <p:ph type="sldNum" sz="quarter" idx="5"/>
          </p:nvPr>
        </p:nvSpPr>
        <p:spPr/>
        <p:txBody>
          <a:bodyPr/>
          <a:lstStyle/>
          <a:p>
            <a:fld id="{1AF89026-6A7F-4150-95F7-8FDC196B4DB5}" type="slidenum">
              <a:rPr lang="en-US" smtClean="0"/>
              <a:t>24</a:t>
            </a:fld>
            <a:endParaRPr lang="en-US"/>
          </a:p>
        </p:txBody>
      </p:sp>
    </p:spTree>
    <p:extLst>
      <p:ext uri="{BB962C8B-B14F-4D97-AF65-F5344CB8AC3E}">
        <p14:creationId xmlns:p14="http://schemas.microsoft.com/office/powerpoint/2010/main" val="785503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BBC90-B52F-71E5-2BF7-D1FA96211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A07915-121A-DC84-57E7-DF37AB0D12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416713-7912-D696-DE09-FB2D1D620B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A7AE37-602A-930C-E015-071867DA7A99}"/>
              </a:ext>
            </a:extLst>
          </p:cNvPr>
          <p:cNvSpPr>
            <a:spLocks noGrp="1"/>
          </p:cNvSpPr>
          <p:nvPr>
            <p:ph type="sldNum" sz="quarter" idx="5"/>
          </p:nvPr>
        </p:nvSpPr>
        <p:spPr/>
        <p:txBody>
          <a:bodyPr/>
          <a:lstStyle/>
          <a:p>
            <a:fld id="{1AF89026-6A7F-4150-95F7-8FDC196B4DB5}" type="slidenum">
              <a:rPr lang="en-US" smtClean="0"/>
              <a:t>25</a:t>
            </a:fld>
            <a:endParaRPr lang="en-US"/>
          </a:p>
        </p:txBody>
      </p:sp>
    </p:spTree>
    <p:extLst>
      <p:ext uri="{BB962C8B-B14F-4D97-AF65-F5344CB8AC3E}">
        <p14:creationId xmlns:p14="http://schemas.microsoft.com/office/powerpoint/2010/main" val="3323687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93BF5-1843-42AD-14BD-66C88DA883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5CCF6E-14E5-FC2A-5B7E-6DC299F3E0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7540BE-9E1F-1F87-C70B-883028E530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C6F148-B0B7-DB00-833C-B83AF164BA03}"/>
              </a:ext>
            </a:extLst>
          </p:cNvPr>
          <p:cNvSpPr>
            <a:spLocks noGrp="1"/>
          </p:cNvSpPr>
          <p:nvPr>
            <p:ph type="sldNum" sz="quarter" idx="5"/>
          </p:nvPr>
        </p:nvSpPr>
        <p:spPr/>
        <p:txBody>
          <a:bodyPr/>
          <a:lstStyle/>
          <a:p>
            <a:fld id="{1AF89026-6A7F-4150-95F7-8FDC196B4DB5}" type="slidenum">
              <a:rPr lang="en-US" smtClean="0"/>
              <a:t>26</a:t>
            </a:fld>
            <a:endParaRPr lang="en-US"/>
          </a:p>
        </p:txBody>
      </p:sp>
    </p:spTree>
    <p:extLst>
      <p:ext uri="{BB962C8B-B14F-4D97-AF65-F5344CB8AC3E}">
        <p14:creationId xmlns:p14="http://schemas.microsoft.com/office/powerpoint/2010/main" val="236506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E0392-AA31-876E-A5DB-60FE16B3B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81C2EE-597E-2EB9-EB4C-A8E48D669E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56EB0-08D0-0750-2F38-C6B47B3D746E}"/>
              </a:ext>
            </a:extLst>
          </p:cNvPr>
          <p:cNvSpPr>
            <a:spLocks noGrp="1"/>
          </p:cNvSpPr>
          <p:nvPr>
            <p:ph type="body" idx="1"/>
          </p:nvPr>
        </p:nvSpPr>
        <p:spPr/>
        <p:txBody>
          <a:bodyPr/>
          <a:lstStyle/>
          <a:p>
            <a:r>
              <a:rPr lang="en-US" sz="1300" dirty="0"/>
              <a:t>Self Podcast Purpose</a:t>
            </a:r>
          </a:p>
          <a:p>
            <a:r>
              <a:rPr lang="en-US" sz="1300" dirty="0"/>
              <a:t> </a:t>
            </a:r>
          </a:p>
          <a:p>
            <a:r>
              <a:rPr lang="en-US" sz="1300" dirty="0"/>
              <a:t>Operation Finding My Voice</a:t>
            </a:r>
          </a:p>
          <a:p>
            <a:r>
              <a:rPr lang="en-US" sz="1300" dirty="0"/>
              <a:t>Turning my reflections Out Loud</a:t>
            </a:r>
          </a:p>
          <a:p>
            <a:r>
              <a:rPr lang="en-US" sz="1300" dirty="0"/>
              <a:t>Jumbled Thoughts </a:t>
            </a:r>
            <a:r>
              <a:rPr lang="en-US" sz="1300" dirty="0">
                <a:sym typeface="Wingdings" panose="05000000000000000000" pitchFamily="2" charset="2"/>
              </a:rPr>
              <a:t></a:t>
            </a:r>
            <a:r>
              <a:rPr lang="en-US" sz="1300" dirty="0"/>
              <a:t> Writing helps me get it out and organize my thoughts </a:t>
            </a:r>
            <a:r>
              <a:rPr lang="en-US" sz="1300" dirty="0">
                <a:sym typeface="Wingdings" panose="05000000000000000000" pitchFamily="2" charset="2"/>
              </a:rPr>
              <a:t></a:t>
            </a:r>
            <a:r>
              <a:rPr lang="en-US" sz="1300" dirty="0"/>
              <a:t> Speaking helps me share my knowledge and convey my thoughts </a:t>
            </a:r>
          </a:p>
          <a:p>
            <a:r>
              <a:rPr lang="en-US" sz="1300" dirty="0"/>
              <a:t>Explaining topics help me understand things more </a:t>
            </a:r>
          </a:p>
          <a:p>
            <a:r>
              <a:rPr lang="en-US" sz="1300" dirty="0"/>
              <a:t> </a:t>
            </a:r>
          </a:p>
          <a:p>
            <a:r>
              <a:rPr lang="en-US" sz="1300" dirty="0"/>
              <a:t>Topics I want to Cover: </a:t>
            </a:r>
          </a:p>
          <a:p>
            <a:pPr lvl="0"/>
            <a:r>
              <a:rPr lang="en-US" sz="1300" dirty="0"/>
              <a:t>Career</a:t>
            </a:r>
          </a:p>
          <a:p>
            <a:pPr lvl="1"/>
            <a:r>
              <a:rPr lang="en-US" sz="1300" dirty="0"/>
              <a:t>Reflections</a:t>
            </a:r>
          </a:p>
          <a:p>
            <a:pPr lvl="1"/>
            <a:r>
              <a:rPr lang="en-US" sz="1300" dirty="0"/>
              <a:t>Project Recaps</a:t>
            </a:r>
          </a:p>
          <a:p>
            <a:pPr lvl="0"/>
            <a:r>
              <a:rPr lang="en-US" sz="1300" dirty="0"/>
              <a:t>Engineering Explanations</a:t>
            </a:r>
          </a:p>
          <a:p>
            <a:pPr lvl="1"/>
            <a:r>
              <a:rPr lang="en-US" sz="1300" dirty="0"/>
              <a:t>Funny Engineering Bits</a:t>
            </a:r>
          </a:p>
          <a:p>
            <a:pPr lvl="0"/>
            <a:r>
              <a:rPr lang="en-US" sz="1300" dirty="0"/>
              <a:t>Life Reflections</a:t>
            </a:r>
          </a:p>
          <a:p>
            <a:r>
              <a:rPr lang="en-US" sz="1300" dirty="0"/>
              <a:t> </a:t>
            </a:r>
          </a:p>
          <a:p>
            <a:r>
              <a:rPr lang="en-US" sz="1300" dirty="0"/>
              <a:t>Example Episodes</a:t>
            </a:r>
          </a:p>
          <a:p>
            <a:r>
              <a:rPr lang="en-US" sz="1300" dirty="0"/>
              <a:t>Title</a:t>
            </a:r>
          </a:p>
          <a:p>
            <a:r>
              <a:rPr lang="en-US" sz="1300" dirty="0"/>
              <a:t>Category</a:t>
            </a:r>
          </a:p>
          <a:p>
            <a:r>
              <a:rPr lang="en-US" sz="1300" dirty="0"/>
              <a:t>Description</a:t>
            </a:r>
          </a:p>
          <a:p>
            <a:r>
              <a:rPr lang="en-US" sz="1300" dirty="0"/>
              <a:t>Welcome to the Pod</a:t>
            </a:r>
          </a:p>
          <a:p>
            <a:r>
              <a:rPr lang="en-US" sz="1300" dirty="0"/>
              <a:t> </a:t>
            </a:r>
          </a:p>
          <a:p>
            <a:r>
              <a:rPr lang="en-US" sz="1300" dirty="0"/>
              <a:t>Discussing the Purpose of the Pod and what to expect</a:t>
            </a:r>
          </a:p>
          <a:p>
            <a:r>
              <a:rPr lang="en-US" sz="1300" dirty="0"/>
              <a:t>Self Interview (Broad Career Recap / Doesn’t have to be cheesy) </a:t>
            </a:r>
          </a:p>
          <a:p>
            <a:r>
              <a:rPr lang="en-US" sz="1300" dirty="0"/>
              <a:t>Career</a:t>
            </a:r>
          </a:p>
          <a:p>
            <a:r>
              <a:rPr lang="en-US" sz="1300" dirty="0"/>
              <a:t>Simulate a self interview and broadly recap my career</a:t>
            </a:r>
          </a:p>
          <a:p>
            <a:r>
              <a:rPr lang="en-US" sz="1300" dirty="0"/>
              <a:t> </a:t>
            </a:r>
          </a:p>
          <a:p>
            <a:r>
              <a:rPr lang="en-US" sz="1300" dirty="0"/>
              <a:t>Three Chapters of</a:t>
            </a:r>
          </a:p>
          <a:p>
            <a:r>
              <a:rPr lang="en-US" sz="1300" dirty="0"/>
              <a:t>Manufacturing</a:t>
            </a:r>
          </a:p>
          <a:p>
            <a:r>
              <a:rPr lang="en-US" sz="1300" dirty="0"/>
              <a:t>Materials &amp; Process</a:t>
            </a:r>
          </a:p>
          <a:p>
            <a:r>
              <a:rPr lang="en-US" sz="1300" dirty="0"/>
              <a:t>Tooling Design</a:t>
            </a:r>
          </a:p>
          <a:p>
            <a:r>
              <a:rPr lang="en-US" sz="1300" dirty="0"/>
              <a:t> </a:t>
            </a:r>
          </a:p>
          <a:p>
            <a:r>
              <a:rPr lang="en-US" sz="1300" dirty="0"/>
              <a:t>Lessons Learned:</a:t>
            </a:r>
          </a:p>
          <a:p>
            <a:r>
              <a:rPr lang="en-US" sz="1300" dirty="0"/>
              <a:t>Documentation</a:t>
            </a:r>
          </a:p>
          <a:p>
            <a:r>
              <a:rPr lang="en-US" sz="1300" dirty="0"/>
              <a:t>Preparing for my Next Interview</a:t>
            </a:r>
          </a:p>
          <a:p>
            <a:r>
              <a:rPr lang="en-US" sz="1300" dirty="0"/>
              <a:t>Career</a:t>
            </a:r>
          </a:p>
          <a:p>
            <a:r>
              <a:rPr lang="en-US" sz="1300" dirty="0"/>
              <a:t>Episode to Prepare me for my next interview. Obviously this whole project is to prepare for that but these questions are specifically tailored to what I expect to answer in my new position and be honest with myself and look inward on my value as an engineer</a:t>
            </a:r>
          </a:p>
          <a:p>
            <a:r>
              <a:rPr lang="en-US" sz="1300" dirty="0"/>
              <a:t>Fundamental Mechanical Concepts</a:t>
            </a:r>
          </a:p>
          <a:p>
            <a:r>
              <a:rPr lang="en-US" sz="1300" dirty="0"/>
              <a:t>Engineering</a:t>
            </a:r>
          </a:p>
          <a:p>
            <a:r>
              <a:rPr lang="en-US" sz="1300" dirty="0"/>
              <a:t>Explaining Fundamental Mechanical Concepts to a 5 year old or High Schooler – where common ME Concepts can be applied &amp; be cool</a:t>
            </a:r>
          </a:p>
          <a:p>
            <a:r>
              <a:rPr lang="en-US" sz="1300" dirty="0"/>
              <a:t> </a:t>
            </a:r>
          </a:p>
          <a:p>
            <a:r>
              <a:rPr lang="en-US" sz="1300" dirty="0"/>
              <a:t>Explaining different mechanisms in Engineering (Motors, Transistors, Pumps, … , etc.) </a:t>
            </a:r>
          </a:p>
          <a:p>
            <a:r>
              <a:rPr lang="en-US" sz="1300" dirty="0"/>
              <a:t> </a:t>
            </a:r>
          </a:p>
          <a:p>
            <a:r>
              <a:rPr lang="en-US" sz="1300" dirty="0"/>
              <a:t>What makes a good Mechanical Engineer</a:t>
            </a:r>
          </a:p>
          <a:p>
            <a:r>
              <a:rPr lang="en-US" sz="1300" dirty="0"/>
              <a:t>Top 5 Times [Mechanisms] went GOD MODE</a:t>
            </a:r>
          </a:p>
          <a:p>
            <a:r>
              <a:rPr lang="en-US" sz="1300" dirty="0"/>
              <a:t>Engineering</a:t>
            </a:r>
          </a:p>
          <a:p>
            <a:r>
              <a:rPr lang="en-US" sz="1300" dirty="0"/>
              <a:t>Funny Tone Change of Ranking Mechanisms</a:t>
            </a:r>
          </a:p>
          <a:p>
            <a:r>
              <a:rPr lang="en-US" sz="1300" dirty="0"/>
              <a:t> </a:t>
            </a:r>
          </a:p>
          <a:p>
            <a:r>
              <a:rPr lang="en-US" sz="1300" dirty="0"/>
              <a:t>Mylar/</a:t>
            </a:r>
            <a:r>
              <a:rPr lang="en-US" sz="1300" dirty="0" err="1"/>
              <a:t>BoPet</a:t>
            </a:r>
            <a:r>
              <a:rPr lang="en-US" sz="1300" dirty="0"/>
              <a:t> – Pop Tarts &amp; Space Craft</a:t>
            </a:r>
          </a:p>
          <a:p>
            <a:r>
              <a:rPr lang="en-US" sz="1300" dirty="0"/>
              <a:t>Materials</a:t>
            </a:r>
          </a:p>
          <a:p>
            <a:r>
              <a:rPr lang="en-US" sz="1300" dirty="0"/>
              <a:t>Engineering</a:t>
            </a:r>
          </a:p>
          <a:p>
            <a:r>
              <a:rPr lang="en-US" sz="1300" dirty="0"/>
              <a:t>Discussing Materials as a Laser Weld Project Owner</a:t>
            </a:r>
          </a:p>
          <a:p>
            <a:r>
              <a:rPr lang="en-US" sz="1300" dirty="0"/>
              <a:t>Materials Matrix from Efficient Engineer </a:t>
            </a:r>
          </a:p>
          <a:p>
            <a:r>
              <a:rPr lang="en-US" sz="1300" dirty="0"/>
              <a:t>Airplanes</a:t>
            </a:r>
          </a:p>
          <a:p>
            <a:r>
              <a:rPr lang="en-US" sz="1300" dirty="0"/>
              <a:t>Engineering</a:t>
            </a:r>
          </a:p>
          <a:p>
            <a:r>
              <a:rPr lang="en-US" sz="1300" dirty="0"/>
              <a:t>Discussing the Lessons Learned about Aviation</a:t>
            </a:r>
          </a:p>
          <a:p>
            <a:r>
              <a:rPr lang="en-US" sz="1300" dirty="0"/>
              <a:t>Getting Technical (Projects)</a:t>
            </a:r>
          </a:p>
          <a:p>
            <a:r>
              <a:rPr lang="en-US" sz="1300" dirty="0"/>
              <a:t>Engineering / Career</a:t>
            </a:r>
          </a:p>
          <a:p>
            <a:r>
              <a:rPr lang="en-US" sz="1300" dirty="0"/>
              <a:t>Deep Dive of Technical Projects of My Career</a:t>
            </a:r>
          </a:p>
          <a:p>
            <a:r>
              <a:rPr lang="en-US" sz="1300" dirty="0"/>
              <a:t> </a:t>
            </a:r>
          </a:p>
          <a:p>
            <a:r>
              <a:rPr lang="en-US" sz="1300" dirty="0"/>
              <a:t>Examples of STAR Method of different chapters of my career (Manufacturing, Process, Tooling Design)</a:t>
            </a:r>
          </a:p>
          <a:p>
            <a:r>
              <a:rPr lang="en-US" sz="1300" dirty="0"/>
              <a:t> </a:t>
            </a:r>
          </a:p>
          <a:p>
            <a:r>
              <a:rPr lang="en-US" sz="1300" dirty="0"/>
              <a:t>Video Project Example</a:t>
            </a:r>
          </a:p>
          <a:p>
            <a:r>
              <a:rPr lang="en-US" sz="1300" dirty="0"/>
              <a:t>Leadership</a:t>
            </a:r>
          </a:p>
          <a:p>
            <a:r>
              <a:rPr lang="en-US" sz="1300" dirty="0"/>
              <a:t>Life</a:t>
            </a:r>
          </a:p>
          <a:p>
            <a:r>
              <a:rPr lang="en-US" sz="1300" dirty="0"/>
              <a:t>Discuss the different styles of leaderships I’ve experienced and what works for me and the lessons I’ve learned</a:t>
            </a:r>
          </a:p>
          <a:p>
            <a:r>
              <a:rPr lang="en-US" sz="1300" dirty="0"/>
              <a:t>Personal User Guide</a:t>
            </a:r>
          </a:p>
          <a:p>
            <a:r>
              <a:rPr lang="en-US" sz="1300" dirty="0"/>
              <a:t>Life</a:t>
            </a:r>
          </a:p>
          <a:p>
            <a:r>
              <a:rPr lang="en-US" sz="1300" dirty="0"/>
              <a:t>Things I’ve learned about myself as an employee (and human being)</a:t>
            </a:r>
          </a:p>
          <a:p>
            <a:r>
              <a:rPr lang="en-US" sz="1300" dirty="0"/>
              <a:t> </a:t>
            </a:r>
          </a:p>
          <a:p>
            <a:r>
              <a:rPr lang="en-US" sz="1300" dirty="0"/>
              <a:t>Structure</a:t>
            </a:r>
          </a:p>
          <a:p>
            <a:r>
              <a:rPr lang="en-US" sz="1300" dirty="0"/>
              <a:t>Deadlines</a:t>
            </a:r>
          </a:p>
          <a:p>
            <a:r>
              <a:rPr lang="en-US" sz="1300" dirty="0"/>
              <a:t>Walking to Reset</a:t>
            </a:r>
          </a:p>
          <a:p>
            <a:r>
              <a:rPr lang="en-US" sz="1300" dirty="0"/>
              <a:t>Long Distance</a:t>
            </a:r>
          </a:p>
          <a:p>
            <a:r>
              <a:rPr lang="en-US" sz="1300" dirty="0"/>
              <a:t>Life</a:t>
            </a:r>
          </a:p>
          <a:p>
            <a:r>
              <a:rPr lang="en-US" sz="1300" dirty="0"/>
              <a:t>What Long Distance has taught me</a:t>
            </a:r>
          </a:p>
          <a:p>
            <a:r>
              <a:rPr lang="en-US" sz="1300" dirty="0"/>
              <a:t> </a:t>
            </a:r>
          </a:p>
          <a:p>
            <a:r>
              <a:rPr lang="en-US" sz="1300" dirty="0"/>
              <a:t>(Friendships &amp; Romantic Relationships)</a:t>
            </a:r>
          </a:p>
          <a:p>
            <a:r>
              <a:rPr lang="en-US" sz="1300" dirty="0"/>
              <a:t>Chinese Podcast</a:t>
            </a:r>
          </a:p>
          <a:p>
            <a:r>
              <a:rPr lang="en-US" sz="1300" dirty="0"/>
              <a:t>Life</a:t>
            </a:r>
          </a:p>
          <a:p>
            <a:r>
              <a:rPr lang="en-US" sz="1300" dirty="0"/>
              <a:t>Try Recording a podcast in Mandarin to improve my Mandarin!</a:t>
            </a:r>
          </a:p>
          <a:p>
            <a:r>
              <a:rPr lang="en-US" sz="1300" dirty="0"/>
              <a:t> </a:t>
            </a:r>
          </a:p>
          <a:p>
            <a:endParaRPr lang="en-US" dirty="0"/>
          </a:p>
        </p:txBody>
      </p:sp>
      <p:sp>
        <p:nvSpPr>
          <p:cNvPr id="4" name="Slide Number Placeholder 3">
            <a:extLst>
              <a:ext uri="{FF2B5EF4-FFF2-40B4-BE49-F238E27FC236}">
                <a16:creationId xmlns:a16="http://schemas.microsoft.com/office/drawing/2014/main" id="{A8015419-1EEF-AD68-2304-59BE14D43FD8}"/>
              </a:ext>
            </a:extLst>
          </p:cNvPr>
          <p:cNvSpPr>
            <a:spLocks noGrp="1"/>
          </p:cNvSpPr>
          <p:nvPr>
            <p:ph type="sldNum" sz="quarter" idx="5"/>
          </p:nvPr>
        </p:nvSpPr>
        <p:spPr/>
        <p:txBody>
          <a:bodyPr/>
          <a:lstStyle/>
          <a:p>
            <a:fld id="{1AF89026-6A7F-4150-95F7-8FDC196B4DB5}" type="slidenum">
              <a:rPr lang="en-US" smtClean="0"/>
              <a:t>27</a:t>
            </a:fld>
            <a:endParaRPr lang="en-US"/>
          </a:p>
        </p:txBody>
      </p:sp>
    </p:spTree>
    <p:extLst>
      <p:ext uri="{BB962C8B-B14F-4D97-AF65-F5344CB8AC3E}">
        <p14:creationId xmlns:p14="http://schemas.microsoft.com/office/powerpoint/2010/main" val="426969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9F6F1-3472-B048-6CE4-ED7ED3FE7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B86D3-D0D7-447C-FB38-C1562FAE73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81E7E9-608E-D4C6-3643-13F85BB4F4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DA6DCF-6220-2843-876A-9BAE00437D60}"/>
              </a:ext>
            </a:extLst>
          </p:cNvPr>
          <p:cNvSpPr>
            <a:spLocks noGrp="1"/>
          </p:cNvSpPr>
          <p:nvPr>
            <p:ph type="sldNum" sz="quarter" idx="5"/>
          </p:nvPr>
        </p:nvSpPr>
        <p:spPr/>
        <p:txBody>
          <a:bodyPr/>
          <a:lstStyle/>
          <a:p>
            <a:fld id="{1AF89026-6A7F-4150-95F7-8FDC196B4DB5}" type="slidenum">
              <a:rPr lang="en-US" smtClean="0"/>
              <a:t>28</a:t>
            </a:fld>
            <a:endParaRPr lang="en-US"/>
          </a:p>
        </p:txBody>
      </p:sp>
    </p:spTree>
    <p:extLst>
      <p:ext uri="{BB962C8B-B14F-4D97-AF65-F5344CB8AC3E}">
        <p14:creationId xmlns:p14="http://schemas.microsoft.com/office/powerpoint/2010/main" val="2272579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F7175-148D-8B74-15B0-19036D5533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B97D4-BB9B-8160-DA3E-19E4A36BC0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D347D1-02E1-42AF-A227-7312A4BCB1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81E8D9-365D-E81D-397C-0D3F3C9C7557}"/>
              </a:ext>
            </a:extLst>
          </p:cNvPr>
          <p:cNvSpPr>
            <a:spLocks noGrp="1"/>
          </p:cNvSpPr>
          <p:nvPr>
            <p:ph type="sldNum" sz="quarter" idx="5"/>
          </p:nvPr>
        </p:nvSpPr>
        <p:spPr/>
        <p:txBody>
          <a:bodyPr/>
          <a:lstStyle/>
          <a:p>
            <a:fld id="{1AF89026-6A7F-4150-95F7-8FDC196B4DB5}" type="slidenum">
              <a:rPr lang="en-US" smtClean="0"/>
              <a:t>29</a:t>
            </a:fld>
            <a:endParaRPr lang="en-US"/>
          </a:p>
        </p:txBody>
      </p:sp>
    </p:spTree>
    <p:extLst>
      <p:ext uri="{BB962C8B-B14F-4D97-AF65-F5344CB8AC3E}">
        <p14:creationId xmlns:p14="http://schemas.microsoft.com/office/powerpoint/2010/main" val="170911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1B51F-0E17-E690-1644-BF3099FEC8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B21773-097D-55C8-62E3-4A40D42E81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3143C3-DDE4-DD82-4EF6-AF4D4B7721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5642C6-6F6A-FD72-2B5A-33DA6F8F7207}"/>
              </a:ext>
            </a:extLst>
          </p:cNvPr>
          <p:cNvSpPr>
            <a:spLocks noGrp="1"/>
          </p:cNvSpPr>
          <p:nvPr>
            <p:ph type="sldNum" sz="quarter" idx="5"/>
          </p:nvPr>
        </p:nvSpPr>
        <p:spPr/>
        <p:txBody>
          <a:bodyPr/>
          <a:lstStyle/>
          <a:p>
            <a:fld id="{1AF89026-6A7F-4150-95F7-8FDC196B4DB5}" type="slidenum">
              <a:rPr lang="en-US" smtClean="0"/>
              <a:t>3</a:t>
            </a:fld>
            <a:endParaRPr lang="en-US"/>
          </a:p>
        </p:txBody>
      </p:sp>
    </p:spTree>
    <p:extLst>
      <p:ext uri="{BB962C8B-B14F-4D97-AF65-F5344CB8AC3E}">
        <p14:creationId xmlns:p14="http://schemas.microsoft.com/office/powerpoint/2010/main" val="134923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4410F-7DB7-2450-D125-0666E26214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D88B9F-B322-F6E2-AF3B-6EF378FBE6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C66A2A-2BF6-B023-DD05-9A1926B9F0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F7CDBF-01DF-3CA7-969B-D648D6E2F01E}"/>
              </a:ext>
            </a:extLst>
          </p:cNvPr>
          <p:cNvSpPr>
            <a:spLocks noGrp="1"/>
          </p:cNvSpPr>
          <p:nvPr>
            <p:ph type="sldNum" sz="quarter" idx="5"/>
          </p:nvPr>
        </p:nvSpPr>
        <p:spPr/>
        <p:txBody>
          <a:bodyPr/>
          <a:lstStyle/>
          <a:p>
            <a:fld id="{1AF89026-6A7F-4150-95F7-8FDC196B4DB5}" type="slidenum">
              <a:rPr lang="en-US" smtClean="0"/>
              <a:t>30</a:t>
            </a:fld>
            <a:endParaRPr lang="en-US"/>
          </a:p>
        </p:txBody>
      </p:sp>
    </p:spTree>
    <p:extLst>
      <p:ext uri="{BB962C8B-B14F-4D97-AF65-F5344CB8AC3E}">
        <p14:creationId xmlns:p14="http://schemas.microsoft.com/office/powerpoint/2010/main" val="456194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9FFA2-7FFC-9943-58CF-3B0A2C248B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D32AAE-1999-F1BD-AAC4-F4964A5DBF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43A48D-5B3B-E054-ADCE-1822643A5C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5B9720-619E-42FF-6A9E-75674138688A}"/>
              </a:ext>
            </a:extLst>
          </p:cNvPr>
          <p:cNvSpPr>
            <a:spLocks noGrp="1"/>
          </p:cNvSpPr>
          <p:nvPr>
            <p:ph type="sldNum" sz="quarter" idx="5"/>
          </p:nvPr>
        </p:nvSpPr>
        <p:spPr/>
        <p:txBody>
          <a:bodyPr/>
          <a:lstStyle/>
          <a:p>
            <a:fld id="{1AF89026-6A7F-4150-95F7-8FDC196B4DB5}" type="slidenum">
              <a:rPr lang="en-US" smtClean="0"/>
              <a:t>31</a:t>
            </a:fld>
            <a:endParaRPr lang="en-US"/>
          </a:p>
        </p:txBody>
      </p:sp>
    </p:spTree>
    <p:extLst>
      <p:ext uri="{BB962C8B-B14F-4D97-AF65-F5344CB8AC3E}">
        <p14:creationId xmlns:p14="http://schemas.microsoft.com/office/powerpoint/2010/main" val="3687011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DBDE3-47D8-FB8B-3DAE-0AD054658A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85A6C0-5FF6-0A73-8BF2-2E573AA399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B08F5F-47F5-2218-97D7-D57D55C765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4CEEB4-E3AB-4150-5089-30311CFDF93D}"/>
              </a:ext>
            </a:extLst>
          </p:cNvPr>
          <p:cNvSpPr>
            <a:spLocks noGrp="1"/>
          </p:cNvSpPr>
          <p:nvPr>
            <p:ph type="sldNum" sz="quarter" idx="5"/>
          </p:nvPr>
        </p:nvSpPr>
        <p:spPr/>
        <p:txBody>
          <a:bodyPr/>
          <a:lstStyle/>
          <a:p>
            <a:fld id="{1AF89026-6A7F-4150-95F7-8FDC196B4DB5}" type="slidenum">
              <a:rPr lang="en-US" smtClean="0"/>
              <a:t>32</a:t>
            </a:fld>
            <a:endParaRPr lang="en-US"/>
          </a:p>
        </p:txBody>
      </p:sp>
    </p:spTree>
    <p:extLst>
      <p:ext uri="{BB962C8B-B14F-4D97-AF65-F5344CB8AC3E}">
        <p14:creationId xmlns:p14="http://schemas.microsoft.com/office/powerpoint/2010/main" val="3911198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BCF79-DEE2-2728-BF36-482B37D1AC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91FA6-EC75-87CB-B2BC-C6556ACC11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F1DA50-E435-F584-BD6E-E9BCB43729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038470-DDFF-0B96-C691-F905A525C12D}"/>
              </a:ext>
            </a:extLst>
          </p:cNvPr>
          <p:cNvSpPr>
            <a:spLocks noGrp="1"/>
          </p:cNvSpPr>
          <p:nvPr>
            <p:ph type="sldNum" sz="quarter" idx="5"/>
          </p:nvPr>
        </p:nvSpPr>
        <p:spPr/>
        <p:txBody>
          <a:bodyPr/>
          <a:lstStyle/>
          <a:p>
            <a:fld id="{1AF89026-6A7F-4150-95F7-8FDC196B4DB5}" type="slidenum">
              <a:rPr lang="en-US" smtClean="0"/>
              <a:t>33</a:t>
            </a:fld>
            <a:endParaRPr lang="en-US"/>
          </a:p>
        </p:txBody>
      </p:sp>
    </p:spTree>
    <p:extLst>
      <p:ext uri="{BB962C8B-B14F-4D97-AF65-F5344CB8AC3E}">
        <p14:creationId xmlns:p14="http://schemas.microsoft.com/office/powerpoint/2010/main" val="2669454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8DF03-BFA0-91E7-0496-80456314A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65F3B8-3870-8F11-5251-D1A59DB2DF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2B70F9-A9CC-BCA3-4D45-3AA6AF12F3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E9BE3C-E39C-7820-BEE9-27C74257CA17}"/>
              </a:ext>
            </a:extLst>
          </p:cNvPr>
          <p:cNvSpPr>
            <a:spLocks noGrp="1"/>
          </p:cNvSpPr>
          <p:nvPr>
            <p:ph type="sldNum" sz="quarter" idx="5"/>
          </p:nvPr>
        </p:nvSpPr>
        <p:spPr/>
        <p:txBody>
          <a:bodyPr/>
          <a:lstStyle/>
          <a:p>
            <a:fld id="{1AF89026-6A7F-4150-95F7-8FDC196B4DB5}" type="slidenum">
              <a:rPr lang="en-US" smtClean="0"/>
              <a:t>34</a:t>
            </a:fld>
            <a:endParaRPr lang="en-US"/>
          </a:p>
        </p:txBody>
      </p:sp>
    </p:spTree>
    <p:extLst>
      <p:ext uri="{BB962C8B-B14F-4D97-AF65-F5344CB8AC3E}">
        <p14:creationId xmlns:p14="http://schemas.microsoft.com/office/powerpoint/2010/main" val="32454534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A62E5-A522-8BDA-03ED-3DFD7F061C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6F40CB-F20D-69C2-C8C0-754C51F3F7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FABAB6-CF91-1375-B1B2-2842A370DA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3AE38C-9CC9-57C9-3F83-6827B6146339}"/>
              </a:ext>
            </a:extLst>
          </p:cNvPr>
          <p:cNvSpPr>
            <a:spLocks noGrp="1"/>
          </p:cNvSpPr>
          <p:nvPr>
            <p:ph type="sldNum" sz="quarter" idx="5"/>
          </p:nvPr>
        </p:nvSpPr>
        <p:spPr/>
        <p:txBody>
          <a:bodyPr/>
          <a:lstStyle/>
          <a:p>
            <a:fld id="{1AF89026-6A7F-4150-95F7-8FDC196B4DB5}" type="slidenum">
              <a:rPr lang="en-US" smtClean="0"/>
              <a:t>35</a:t>
            </a:fld>
            <a:endParaRPr lang="en-US"/>
          </a:p>
        </p:txBody>
      </p:sp>
    </p:spTree>
    <p:extLst>
      <p:ext uri="{BB962C8B-B14F-4D97-AF65-F5344CB8AC3E}">
        <p14:creationId xmlns:p14="http://schemas.microsoft.com/office/powerpoint/2010/main" val="1582920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CA014-287B-3D57-9A4D-2FA4E5FC01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6D8C1F-C496-5CAB-D2D3-E18A0A6F90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00C2CE-77B0-FA26-1998-221EAA6360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09E979-B5A8-CA2F-D932-ABA43B906402}"/>
              </a:ext>
            </a:extLst>
          </p:cNvPr>
          <p:cNvSpPr>
            <a:spLocks noGrp="1"/>
          </p:cNvSpPr>
          <p:nvPr>
            <p:ph type="sldNum" sz="quarter" idx="5"/>
          </p:nvPr>
        </p:nvSpPr>
        <p:spPr/>
        <p:txBody>
          <a:bodyPr/>
          <a:lstStyle/>
          <a:p>
            <a:fld id="{1AF89026-6A7F-4150-95F7-8FDC196B4DB5}" type="slidenum">
              <a:rPr lang="en-US" smtClean="0"/>
              <a:t>36</a:t>
            </a:fld>
            <a:endParaRPr lang="en-US"/>
          </a:p>
        </p:txBody>
      </p:sp>
    </p:spTree>
    <p:extLst>
      <p:ext uri="{BB962C8B-B14F-4D97-AF65-F5344CB8AC3E}">
        <p14:creationId xmlns:p14="http://schemas.microsoft.com/office/powerpoint/2010/main" val="13049950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11D2F-A2AF-1980-A8F2-B5DBB0F207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76FCCA-C373-D4B9-0401-B03F0AACD4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A7CFE8-9A7F-1622-C6FA-F237736433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A03F5F-7688-FE99-4D49-A5A392FA9FEB}"/>
              </a:ext>
            </a:extLst>
          </p:cNvPr>
          <p:cNvSpPr>
            <a:spLocks noGrp="1"/>
          </p:cNvSpPr>
          <p:nvPr>
            <p:ph type="sldNum" sz="quarter" idx="5"/>
          </p:nvPr>
        </p:nvSpPr>
        <p:spPr/>
        <p:txBody>
          <a:bodyPr/>
          <a:lstStyle/>
          <a:p>
            <a:fld id="{1AF89026-6A7F-4150-95F7-8FDC196B4DB5}" type="slidenum">
              <a:rPr lang="en-US" smtClean="0"/>
              <a:t>37</a:t>
            </a:fld>
            <a:endParaRPr lang="en-US"/>
          </a:p>
        </p:txBody>
      </p:sp>
    </p:spTree>
    <p:extLst>
      <p:ext uri="{BB962C8B-B14F-4D97-AF65-F5344CB8AC3E}">
        <p14:creationId xmlns:p14="http://schemas.microsoft.com/office/powerpoint/2010/main" val="7855035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15814-3E2D-2F95-79E9-C2B7616C9A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48113-BC30-F274-4A23-42A57D1D13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3DD984-046B-452C-D702-C30B934160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72FAEC-D122-B50C-C08E-17BB91E5EF7E}"/>
              </a:ext>
            </a:extLst>
          </p:cNvPr>
          <p:cNvSpPr>
            <a:spLocks noGrp="1"/>
          </p:cNvSpPr>
          <p:nvPr>
            <p:ph type="sldNum" sz="quarter" idx="5"/>
          </p:nvPr>
        </p:nvSpPr>
        <p:spPr/>
        <p:txBody>
          <a:bodyPr/>
          <a:lstStyle/>
          <a:p>
            <a:fld id="{1AF89026-6A7F-4150-95F7-8FDC196B4DB5}" type="slidenum">
              <a:rPr lang="en-US" smtClean="0"/>
              <a:t>38</a:t>
            </a:fld>
            <a:endParaRPr lang="en-US"/>
          </a:p>
        </p:txBody>
      </p:sp>
    </p:spTree>
    <p:extLst>
      <p:ext uri="{BB962C8B-B14F-4D97-AF65-F5344CB8AC3E}">
        <p14:creationId xmlns:p14="http://schemas.microsoft.com/office/powerpoint/2010/main" val="1544072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BAE29-8B2F-50D9-553A-698F8111C7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FEDF70-A789-0E4E-62FD-2975EF696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74F673-85D2-E791-FAC2-42227CA040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B19EC5-D900-6C0C-8B47-F5F71CD0B58D}"/>
              </a:ext>
            </a:extLst>
          </p:cNvPr>
          <p:cNvSpPr>
            <a:spLocks noGrp="1"/>
          </p:cNvSpPr>
          <p:nvPr>
            <p:ph type="sldNum" sz="quarter" idx="5"/>
          </p:nvPr>
        </p:nvSpPr>
        <p:spPr/>
        <p:txBody>
          <a:bodyPr/>
          <a:lstStyle/>
          <a:p>
            <a:fld id="{1AF89026-6A7F-4150-95F7-8FDC196B4DB5}" type="slidenum">
              <a:rPr lang="en-US" smtClean="0"/>
              <a:t>39</a:t>
            </a:fld>
            <a:endParaRPr lang="en-US"/>
          </a:p>
        </p:txBody>
      </p:sp>
    </p:spTree>
    <p:extLst>
      <p:ext uri="{BB962C8B-B14F-4D97-AF65-F5344CB8AC3E}">
        <p14:creationId xmlns:p14="http://schemas.microsoft.com/office/powerpoint/2010/main" val="1334772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BB2DB-6EE8-6490-34A2-7851293FA0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18314D-4D42-0B4F-3ED0-831D10C6DD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835010-9EA2-8079-217E-150D9F8EC5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2113C1-DB57-527A-5748-2F14DBBC6B76}"/>
              </a:ext>
            </a:extLst>
          </p:cNvPr>
          <p:cNvSpPr>
            <a:spLocks noGrp="1"/>
          </p:cNvSpPr>
          <p:nvPr>
            <p:ph type="sldNum" sz="quarter" idx="5"/>
          </p:nvPr>
        </p:nvSpPr>
        <p:spPr/>
        <p:txBody>
          <a:bodyPr/>
          <a:lstStyle/>
          <a:p>
            <a:fld id="{1AF89026-6A7F-4150-95F7-8FDC196B4DB5}" type="slidenum">
              <a:rPr lang="en-US" smtClean="0"/>
              <a:t>4</a:t>
            </a:fld>
            <a:endParaRPr lang="en-US"/>
          </a:p>
        </p:txBody>
      </p:sp>
    </p:spTree>
    <p:extLst>
      <p:ext uri="{BB962C8B-B14F-4D97-AF65-F5344CB8AC3E}">
        <p14:creationId xmlns:p14="http://schemas.microsoft.com/office/powerpoint/2010/main" val="32182205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78FF1-A466-945D-699D-3A16F2BD05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E84C7F-5B33-0F30-AF59-937722829C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F5498-46F6-8892-19EE-4D71324AC3B1}"/>
              </a:ext>
            </a:extLst>
          </p:cNvPr>
          <p:cNvSpPr>
            <a:spLocks noGrp="1"/>
          </p:cNvSpPr>
          <p:nvPr>
            <p:ph type="body" idx="1"/>
          </p:nvPr>
        </p:nvSpPr>
        <p:spPr/>
        <p:txBody>
          <a:bodyPr/>
          <a:lstStyle/>
          <a:p>
            <a:r>
              <a:rPr lang="en-US" sz="1300" dirty="0"/>
              <a:t>Self Podcast Purpose</a:t>
            </a:r>
          </a:p>
          <a:p>
            <a:r>
              <a:rPr lang="en-US" sz="1300" dirty="0"/>
              <a:t> </a:t>
            </a:r>
          </a:p>
          <a:p>
            <a:r>
              <a:rPr lang="en-US" sz="1300" dirty="0"/>
              <a:t>Operation Finding My Voice</a:t>
            </a:r>
          </a:p>
          <a:p>
            <a:r>
              <a:rPr lang="en-US" sz="1300" dirty="0"/>
              <a:t>Turning my reflections Out Loud</a:t>
            </a:r>
          </a:p>
          <a:p>
            <a:r>
              <a:rPr lang="en-US" sz="1300" dirty="0"/>
              <a:t>Jumbled Thoughts </a:t>
            </a:r>
            <a:r>
              <a:rPr lang="en-US" sz="1300" dirty="0">
                <a:sym typeface="Wingdings" panose="05000000000000000000" pitchFamily="2" charset="2"/>
              </a:rPr>
              <a:t></a:t>
            </a:r>
            <a:r>
              <a:rPr lang="en-US" sz="1300" dirty="0"/>
              <a:t> Writing helps me get it out and organize my thoughts </a:t>
            </a:r>
            <a:r>
              <a:rPr lang="en-US" sz="1300" dirty="0">
                <a:sym typeface="Wingdings" panose="05000000000000000000" pitchFamily="2" charset="2"/>
              </a:rPr>
              <a:t></a:t>
            </a:r>
            <a:r>
              <a:rPr lang="en-US" sz="1300" dirty="0"/>
              <a:t> Speaking helps me share my knowledge and convey my thoughts </a:t>
            </a:r>
          </a:p>
          <a:p>
            <a:r>
              <a:rPr lang="en-US" sz="1300" dirty="0"/>
              <a:t>Explaining topics help me understand things more </a:t>
            </a:r>
          </a:p>
          <a:p>
            <a:r>
              <a:rPr lang="en-US" sz="1300" dirty="0"/>
              <a:t> </a:t>
            </a:r>
          </a:p>
          <a:p>
            <a:r>
              <a:rPr lang="en-US" sz="1300" dirty="0"/>
              <a:t>Topics I want to Cover: </a:t>
            </a:r>
          </a:p>
          <a:p>
            <a:pPr lvl="0"/>
            <a:r>
              <a:rPr lang="en-US" sz="1300" dirty="0"/>
              <a:t>Career</a:t>
            </a:r>
          </a:p>
          <a:p>
            <a:pPr lvl="1"/>
            <a:r>
              <a:rPr lang="en-US" sz="1300" dirty="0"/>
              <a:t>Reflections</a:t>
            </a:r>
          </a:p>
          <a:p>
            <a:pPr lvl="1"/>
            <a:r>
              <a:rPr lang="en-US" sz="1300" dirty="0"/>
              <a:t>Project Recaps</a:t>
            </a:r>
          </a:p>
          <a:p>
            <a:pPr lvl="0"/>
            <a:r>
              <a:rPr lang="en-US" sz="1300" dirty="0"/>
              <a:t>Engineering Explanations</a:t>
            </a:r>
          </a:p>
          <a:p>
            <a:pPr lvl="1"/>
            <a:r>
              <a:rPr lang="en-US" sz="1300" dirty="0"/>
              <a:t>Funny Engineering Bits</a:t>
            </a:r>
          </a:p>
          <a:p>
            <a:pPr lvl="0"/>
            <a:r>
              <a:rPr lang="en-US" sz="1300" dirty="0"/>
              <a:t>Life Reflections</a:t>
            </a:r>
          </a:p>
          <a:p>
            <a:r>
              <a:rPr lang="en-US" sz="1300" dirty="0"/>
              <a:t> </a:t>
            </a:r>
          </a:p>
          <a:p>
            <a:r>
              <a:rPr lang="en-US" sz="1300" dirty="0"/>
              <a:t>Example Episodes</a:t>
            </a:r>
          </a:p>
          <a:p>
            <a:r>
              <a:rPr lang="en-US" sz="1300" dirty="0"/>
              <a:t>Title</a:t>
            </a:r>
          </a:p>
          <a:p>
            <a:r>
              <a:rPr lang="en-US" sz="1300" dirty="0"/>
              <a:t>Category</a:t>
            </a:r>
          </a:p>
          <a:p>
            <a:r>
              <a:rPr lang="en-US" sz="1300" dirty="0"/>
              <a:t>Description</a:t>
            </a:r>
          </a:p>
          <a:p>
            <a:r>
              <a:rPr lang="en-US" sz="1300" dirty="0"/>
              <a:t>Welcome to the Pod</a:t>
            </a:r>
          </a:p>
          <a:p>
            <a:r>
              <a:rPr lang="en-US" sz="1300" dirty="0"/>
              <a:t> </a:t>
            </a:r>
          </a:p>
          <a:p>
            <a:r>
              <a:rPr lang="en-US" sz="1300" dirty="0"/>
              <a:t>Discussing the Purpose of the Pod and what to expect</a:t>
            </a:r>
          </a:p>
          <a:p>
            <a:r>
              <a:rPr lang="en-US" sz="1300" dirty="0"/>
              <a:t>Self Interview (Broad Career Recap / Doesn’t have to be cheesy) </a:t>
            </a:r>
          </a:p>
          <a:p>
            <a:r>
              <a:rPr lang="en-US" sz="1300" dirty="0"/>
              <a:t>Career</a:t>
            </a:r>
          </a:p>
          <a:p>
            <a:r>
              <a:rPr lang="en-US" sz="1300" dirty="0"/>
              <a:t>Simulate a self interview and broadly recap my career</a:t>
            </a:r>
          </a:p>
          <a:p>
            <a:r>
              <a:rPr lang="en-US" sz="1300" dirty="0"/>
              <a:t> </a:t>
            </a:r>
          </a:p>
          <a:p>
            <a:r>
              <a:rPr lang="en-US" sz="1300" dirty="0"/>
              <a:t>Three Chapters of</a:t>
            </a:r>
          </a:p>
          <a:p>
            <a:r>
              <a:rPr lang="en-US" sz="1300" dirty="0"/>
              <a:t>Manufacturing</a:t>
            </a:r>
          </a:p>
          <a:p>
            <a:r>
              <a:rPr lang="en-US" sz="1300" dirty="0"/>
              <a:t>Materials &amp; Process</a:t>
            </a:r>
          </a:p>
          <a:p>
            <a:r>
              <a:rPr lang="en-US" sz="1300" dirty="0"/>
              <a:t>Tooling Design</a:t>
            </a:r>
          </a:p>
          <a:p>
            <a:r>
              <a:rPr lang="en-US" sz="1300" dirty="0"/>
              <a:t> </a:t>
            </a:r>
          </a:p>
          <a:p>
            <a:r>
              <a:rPr lang="en-US" sz="1300" dirty="0"/>
              <a:t>Lessons Learned:</a:t>
            </a:r>
          </a:p>
          <a:p>
            <a:r>
              <a:rPr lang="en-US" sz="1300" dirty="0"/>
              <a:t>Documentation</a:t>
            </a:r>
          </a:p>
          <a:p>
            <a:r>
              <a:rPr lang="en-US" sz="1300" dirty="0"/>
              <a:t>Preparing for my Next Interview</a:t>
            </a:r>
          </a:p>
          <a:p>
            <a:r>
              <a:rPr lang="en-US" sz="1300" dirty="0"/>
              <a:t>Career</a:t>
            </a:r>
          </a:p>
          <a:p>
            <a:r>
              <a:rPr lang="en-US" sz="1300" dirty="0"/>
              <a:t>Episode to Prepare me for my next interview. Obviously this whole project is to prepare for that but these questions are specifically tailored to what I expect to answer in my new position and be honest with myself and look inward on my value as an engineer</a:t>
            </a:r>
          </a:p>
          <a:p>
            <a:r>
              <a:rPr lang="en-US" sz="1300" dirty="0"/>
              <a:t>Fundamental Mechanical Concepts</a:t>
            </a:r>
          </a:p>
          <a:p>
            <a:r>
              <a:rPr lang="en-US" sz="1300" dirty="0"/>
              <a:t>Engineering</a:t>
            </a:r>
          </a:p>
          <a:p>
            <a:r>
              <a:rPr lang="en-US" sz="1300" dirty="0"/>
              <a:t>Explaining Fundamental Mechanical Concepts to a 5 year old or High Schooler – where common ME Concepts can be applied &amp; be cool</a:t>
            </a:r>
          </a:p>
          <a:p>
            <a:r>
              <a:rPr lang="en-US" sz="1300" dirty="0"/>
              <a:t> </a:t>
            </a:r>
          </a:p>
          <a:p>
            <a:r>
              <a:rPr lang="en-US" sz="1300" dirty="0"/>
              <a:t>Explaining different mechanisms in Engineering (Motors, Transistors, Pumps, … , etc.) </a:t>
            </a:r>
          </a:p>
          <a:p>
            <a:r>
              <a:rPr lang="en-US" sz="1300" dirty="0"/>
              <a:t> </a:t>
            </a:r>
          </a:p>
          <a:p>
            <a:r>
              <a:rPr lang="en-US" sz="1300" dirty="0"/>
              <a:t>What makes a good Mechanical Engineer</a:t>
            </a:r>
          </a:p>
          <a:p>
            <a:r>
              <a:rPr lang="en-US" sz="1300" dirty="0"/>
              <a:t>Top 5 Times [Mechanisms] went GOD MODE</a:t>
            </a:r>
          </a:p>
          <a:p>
            <a:r>
              <a:rPr lang="en-US" sz="1300" dirty="0"/>
              <a:t>Engineering</a:t>
            </a:r>
          </a:p>
          <a:p>
            <a:r>
              <a:rPr lang="en-US" sz="1300" dirty="0"/>
              <a:t>Funny Tone Change of Ranking Mechanisms</a:t>
            </a:r>
          </a:p>
          <a:p>
            <a:r>
              <a:rPr lang="en-US" sz="1300" dirty="0"/>
              <a:t> </a:t>
            </a:r>
          </a:p>
          <a:p>
            <a:r>
              <a:rPr lang="en-US" sz="1300" dirty="0"/>
              <a:t>Mylar/</a:t>
            </a:r>
            <a:r>
              <a:rPr lang="en-US" sz="1300" dirty="0" err="1"/>
              <a:t>BoPet</a:t>
            </a:r>
            <a:r>
              <a:rPr lang="en-US" sz="1300" dirty="0"/>
              <a:t> – Pop Tarts &amp; Space Craft</a:t>
            </a:r>
          </a:p>
          <a:p>
            <a:r>
              <a:rPr lang="en-US" sz="1300" dirty="0"/>
              <a:t>Materials</a:t>
            </a:r>
          </a:p>
          <a:p>
            <a:r>
              <a:rPr lang="en-US" sz="1300" dirty="0"/>
              <a:t>Engineering</a:t>
            </a:r>
          </a:p>
          <a:p>
            <a:r>
              <a:rPr lang="en-US" sz="1300" dirty="0"/>
              <a:t>Discussing Materials as a Laser Weld Project Owner</a:t>
            </a:r>
          </a:p>
          <a:p>
            <a:r>
              <a:rPr lang="en-US" sz="1300" dirty="0"/>
              <a:t>Materials Matrix from Efficient Engineer </a:t>
            </a:r>
          </a:p>
          <a:p>
            <a:r>
              <a:rPr lang="en-US" sz="1300" dirty="0"/>
              <a:t>Airplanes</a:t>
            </a:r>
          </a:p>
          <a:p>
            <a:r>
              <a:rPr lang="en-US" sz="1300" dirty="0"/>
              <a:t>Engineering</a:t>
            </a:r>
          </a:p>
          <a:p>
            <a:r>
              <a:rPr lang="en-US" sz="1300" dirty="0"/>
              <a:t>Discussing the Lessons Learned about Aviation</a:t>
            </a:r>
          </a:p>
          <a:p>
            <a:r>
              <a:rPr lang="en-US" sz="1300" dirty="0"/>
              <a:t>Getting Technical (Projects)</a:t>
            </a:r>
          </a:p>
          <a:p>
            <a:r>
              <a:rPr lang="en-US" sz="1300" dirty="0"/>
              <a:t>Engineering / Career</a:t>
            </a:r>
          </a:p>
          <a:p>
            <a:r>
              <a:rPr lang="en-US" sz="1300" dirty="0"/>
              <a:t>Deep Dive of Technical Projects of My Career</a:t>
            </a:r>
          </a:p>
          <a:p>
            <a:r>
              <a:rPr lang="en-US" sz="1300" dirty="0"/>
              <a:t> </a:t>
            </a:r>
          </a:p>
          <a:p>
            <a:r>
              <a:rPr lang="en-US" sz="1300" dirty="0"/>
              <a:t>Examples of STAR Method of different chapters of my career (Manufacturing, Process, Tooling Design)</a:t>
            </a:r>
          </a:p>
          <a:p>
            <a:r>
              <a:rPr lang="en-US" sz="1300" dirty="0"/>
              <a:t> </a:t>
            </a:r>
          </a:p>
          <a:p>
            <a:r>
              <a:rPr lang="en-US" sz="1300" dirty="0"/>
              <a:t>Video Project Example</a:t>
            </a:r>
          </a:p>
          <a:p>
            <a:r>
              <a:rPr lang="en-US" sz="1300" dirty="0"/>
              <a:t>Leadership</a:t>
            </a:r>
          </a:p>
          <a:p>
            <a:r>
              <a:rPr lang="en-US" sz="1300" dirty="0"/>
              <a:t>Life</a:t>
            </a:r>
          </a:p>
          <a:p>
            <a:r>
              <a:rPr lang="en-US" sz="1300" dirty="0"/>
              <a:t>Discuss the different styles of leaderships I’ve experienced and what works for me and the lessons I’ve learned</a:t>
            </a:r>
          </a:p>
          <a:p>
            <a:r>
              <a:rPr lang="en-US" sz="1300" dirty="0"/>
              <a:t>Personal User Guide</a:t>
            </a:r>
          </a:p>
          <a:p>
            <a:r>
              <a:rPr lang="en-US" sz="1300" dirty="0"/>
              <a:t>Life</a:t>
            </a:r>
          </a:p>
          <a:p>
            <a:r>
              <a:rPr lang="en-US" sz="1300" dirty="0"/>
              <a:t>Things I’ve learned about myself as an employee (and human being)</a:t>
            </a:r>
          </a:p>
          <a:p>
            <a:r>
              <a:rPr lang="en-US" sz="1300" dirty="0"/>
              <a:t> </a:t>
            </a:r>
          </a:p>
          <a:p>
            <a:r>
              <a:rPr lang="en-US" sz="1300" dirty="0"/>
              <a:t>Structure</a:t>
            </a:r>
          </a:p>
          <a:p>
            <a:r>
              <a:rPr lang="en-US" sz="1300" dirty="0"/>
              <a:t>Deadlines</a:t>
            </a:r>
          </a:p>
          <a:p>
            <a:r>
              <a:rPr lang="en-US" sz="1300" dirty="0"/>
              <a:t>Walking to Reset</a:t>
            </a:r>
          </a:p>
          <a:p>
            <a:r>
              <a:rPr lang="en-US" sz="1300" dirty="0"/>
              <a:t>Long Distance</a:t>
            </a:r>
          </a:p>
          <a:p>
            <a:r>
              <a:rPr lang="en-US" sz="1300" dirty="0"/>
              <a:t>Life</a:t>
            </a:r>
          </a:p>
          <a:p>
            <a:r>
              <a:rPr lang="en-US" sz="1300" dirty="0"/>
              <a:t>What Long Distance has taught me</a:t>
            </a:r>
          </a:p>
          <a:p>
            <a:r>
              <a:rPr lang="en-US" sz="1300" dirty="0"/>
              <a:t> </a:t>
            </a:r>
          </a:p>
          <a:p>
            <a:r>
              <a:rPr lang="en-US" sz="1300" dirty="0"/>
              <a:t>(Friendships &amp; Romantic Relationships)</a:t>
            </a:r>
          </a:p>
          <a:p>
            <a:r>
              <a:rPr lang="en-US" sz="1300" dirty="0"/>
              <a:t>Chinese Podcast</a:t>
            </a:r>
          </a:p>
          <a:p>
            <a:r>
              <a:rPr lang="en-US" sz="1300" dirty="0"/>
              <a:t>Life</a:t>
            </a:r>
          </a:p>
          <a:p>
            <a:r>
              <a:rPr lang="en-US" sz="1300" dirty="0"/>
              <a:t>Try Recording a podcast in Mandarin to improve my Mandarin!</a:t>
            </a:r>
          </a:p>
          <a:p>
            <a:r>
              <a:rPr lang="en-US" sz="1300" dirty="0"/>
              <a:t> </a:t>
            </a:r>
          </a:p>
          <a:p>
            <a:endParaRPr lang="en-US" dirty="0"/>
          </a:p>
        </p:txBody>
      </p:sp>
      <p:sp>
        <p:nvSpPr>
          <p:cNvPr id="4" name="Slide Number Placeholder 3">
            <a:extLst>
              <a:ext uri="{FF2B5EF4-FFF2-40B4-BE49-F238E27FC236}">
                <a16:creationId xmlns:a16="http://schemas.microsoft.com/office/drawing/2014/main" id="{FEF4579C-4820-7C16-6764-52D2B03F0907}"/>
              </a:ext>
            </a:extLst>
          </p:cNvPr>
          <p:cNvSpPr>
            <a:spLocks noGrp="1"/>
          </p:cNvSpPr>
          <p:nvPr>
            <p:ph type="sldNum" sz="quarter" idx="5"/>
          </p:nvPr>
        </p:nvSpPr>
        <p:spPr/>
        <p:txBody>
          <a:bodyPr/>
          <a:lstStyle/>
          <a:p>
            <a:fld id="{1AF89026-6A7F-4150-95F7-8FDC196B4DB5}" type="slidenum">
              <a:rPr lang="en-US" smtClean="0"/>
              <a:t>40</a:t>
            </a:fld>
            <a:endParaRPr lang="en-US"/>
          </a:p>
        </p:txBody>
      </p:sp>
    </p:spTree>
    <p:extLst>
      <p:ext uri="{BB962C8B-B14F-4D97-AF65-F5344CB8AC3E}">
        <p14:creationId xmlns:p14="http://schemas.microsoft.com/office/powerpoint/2010/main" val="4271011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4777C-DF40-EBD6-5926-890D4CC14A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C52475-D634-06F4-2054-AF8D75FF29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85C766-A735-52F0-7087-CA7BAF50EF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344379-C5D6-8A1F-E1F3-23331752BD6C}"/>
              </a:ext>
            </a:extLst>
          </p:cNvPr>
          <p:cNvSpPr>
            <a:spLocks noGrp="1"/>
          </p:cNvSpPr>
          <p:nvPr>
            <p:ph type="sldNum" sz="quarter" idx="5"/>
          </p:nvPr>
        </p:nvSpPr>
        <p:spPr/>
        <p:txBody>
          <a:bodyPr/>
          <a:lstStyle/>
          <a:p>
            <a:fld id="{1AF89026-6A7F-4150-95F7-8FDC196B4DB5}" type="slidenum">
              <a:rPr lang="en-US" smtClean="0"/>
              <a:t>41</a:t>
            </a:fld>
            <a:endParaRPr lang="en-US"/>
          </a:p>
        </p:txBody>
      </p:sp>
    </p:spTree>
    <p:extLst>
      <p:ext uri="{BB962C8B-B14F-4D97-AF65-F5344CB8AC3E}">
        <p14:creationId xmlns:p14="http://schemas.microsoft.com/office/powerpoint/2010/main" val="2820879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FE2BE-7340-7222-283E-6F9DBE931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2ECBE1-563A-5671-2927-8A0696B579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D5DF38-F536-299B-9939-979DCC125F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D695BF-127F-4A10-532B-38F5B938B7F7}"/>
              </a:ext>
            </a:extLst>
          </p:cNvPr>
          <p:cNvSpPr>
            <a:spLocks noGrp="1"/>
          </p:cNvSpPr>
          <p:nvPr>
            <p:ph type="sldNum" sz="quarter" idx="5"/>
          </p:nvPr>
        </p:nvSpPr>
        <p:spPr/>
        <p:txBody>
          <a:bodyPr/>
          <a:lstStyle/>
          <a:p>
            <a:fld id="{1AF89026-6A7F-4150-95F7-8FDC196B4DB5}" type="slidenum">
              <a:rPr lang="en-US" smtClean="0"/>
              <a:t>42</a:t>
            </a:fld>
            <a:endParaRPr lang="en-US"/>
          </a:p>
        </p:txBody>
      </p:sp>
    </p:spTree>
    <p:extLst>
      <p:ext uri="{BB962C8B-B14F-4D97-AF65-F5344CB8AC3E}">
        <p14:creationId xmlns:p14="http://schemas.microsoft.com/office/powerpoint/2010/main" val="2182740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92EA7-E1BA-231D-4E5D-FF31C61313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4C504-FC16-A424-DF7C-9D71D7FA6D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1A4043-A0E1-E8DF-F0A7-06B1CFEA94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006309-61A6-BBBB-8342-115E6C0D02FA}"/>
              </a:ext>
            </a:extLst>
          </p:cNvPr>
          <p:cNvSpPr>
            <a:spLocks noGrp="1"/>
          </p:cNvSpPr>
          <p:nvPr>
            <p:ph type="sldNum" sz="quarter" idx="5"/>
          </p:nvPr>
        </p:nvSpPr>
        <p:spPr/>
        <p:txBody>
          <a:bodyPr/>
          <a:lstStyle/>
          <a:p>
            <a:fld id="{1AF89026-6A7F-4150-95F7-8FDC196B4DB5}" type="slidenum">
              <a:rPr lang="en-US" smtClean="0"/>
              <a:t>43</a:t>
            </a:fld>
            <a:endParaRPr lang="en-US"/>
          </a:p>
        </p:txBody>
      </p:sp>
    </p:spTree>
    <p:extLst>
      <p:ext uri="{BB962C8B-B14F-4D97-AF65-F5344CB8AC3E}">
        <p14:creationId xmlns:p14="http://schemas.microsoft.com/office/powerpoint/2010/main" val="11264824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F3844-FC19-876B-1024-FA8748A248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B25367-6852-3B38-E4BB-7B38C84D83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0071C-ABEE-5FCB-54FF-5F85D980B3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B0485E-7710-ABC7-17FB-23788CC3ABB1}"/>
              </a:ext>
            </a:extLst>
          </p:cNvPr>
          <p:cNvSpPr>
            <a:spLocks noGrp="1"/>
          </p:cNvSpPr>
          <p:nvPr>
            <p:ph type="sldNum" sz="quarter" idx="5"/>
          </p:nvPr>
        </p:nvSpPr>
        <p:spPr/>
        <p:txBody>
          <a:bodyPr/>
          <a:lstStyle/>
          <a:p>
            <a:fld id="{1AF89026-6A7F-4150-95F7-8FDC196B4DB5}" type="slidenum">
              <a:rPr lang="en-US" smtClean="0"/>
              <a:t>44</a:t>
            </a:fld>
            <a:endParaRPr lang="en-US"/>
          </a:p>
        </p:txBody>
      </p:sp>
    </p:spTree>
    <p:extLst>
      <p:ext uri="{BB962C8B-B14F-4D97-AF65-F5344CB8AC3E}">
        <p14:creationId xmlns:p14="http://schemas.microsoft.com/office/powerpoint/2010/main" val="11566297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14EC7-3894-468B-FFB5-3171795303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7D14DE-10F4-DF39-232B-E7B82EBF4E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FC008-A6C3-0057-7F09-4F374F193B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F38659-650D-20FD-5163-EA1A7D3590F0}"/>
              </a:ext>
            </a:extLst>
          </p:cNvPr>
          <p:cNvSpPr>
            <a:spLocks noGrp="1"/>
          </p:cNvSpPr>
          <p:nvPr>
            <p:ph type="sldNum" sz="quarter" idx="5"/>
          </p:nvPr>
        </p:nvSpPr>
        <p:spPr/>
        <p:txBody>
          <a:bodyPr/>
          <a:lstStyle/>
          <a:p>
            <a:fld id="{1AF89026-6A7F-4150-95F7-8FDC196B4DB5}" type="slidenum">
              <a:rPr lang="en-US" smtClean="0"/>
              <a:t>45</a:t>
            </a:fld>
            <a:endParaRPr lang="en-US"/>
          </a:p>
        </p:txBody>
      </p:sp>
    </p:spTree>
    <p:extLst>
      <p:ext uri="{BB962C8B-B14F-4D97-AF65-F5344CB8AC3E}">
        <p14:creationId xmlns:p14="http://schemas.microsoft.com/office/powerpoint/2010/main" val="1956825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CA90F-840D-B731-0106-70C87A068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02FED0-5F43-7551-2801-8A6F103718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3FA53C-55A0-47CE-6275-F776FBE4610C}"/>
              </a:ext>
            </a:extLst>
          </p:cNvPr>
          <p:cNvSpPr>
            <a:spLocks noGrp="1"/>
          </p:cNvSpPr>
          <p:nvPr>
            <p:ph type="body" idx="1"/>
          </p:nvPr>
        </p:nvSpPr>
        <p:spPr/>
        <p:txBody>
          <a:bodyPr/>
          <a:lstStyle/>
          <a:p>
            <a:r>
              <a:rPr lang="en-US" dirty="0">
                <a:latin typeface="Arial" panose="020B0604020202020204" pitchFamily="34" charset="0"/>
                <a:cs typeface="Arial" panose="020B0604020202020204" pitchFamily="34" charset="0"/>
              </a:rPr>
              <a:t>Laser Welding &amp; Alignment Automation</a:t>
            </a:r>
          </a:p>
          <a:p>
            <a:pPr lvl="1"/>
            <a:r>
              <a:rPr lang="en-US" dirty="0">
                <a:latin typeface="Arial" panose="020B0604020202020204" pitchFamily="34" charset="0"/>
                <a:cs typeface="Arial" panose="020B0604020202020204" pitchFamily="34" charset="0"/>
              </a:rPr>
              <a:t>Explain where Laser Weld is involved in the process</a:t>
            </a:r>
          </a:p>
          <a:p>
            <a:pPr lvl="2"/>
            <a:r>
              <a:rPr lang="en-US" dirty="0">
                <a:latin typeface="Arial" panose="020B0604020202020204" pitchFamily="34" charset="0"/>
                <a:cs typeface="Arial" panose="020B0604020202020204" pitchFamily="34" charset="0"/>
              </a:rPr>
              <a:t>Laser Weld Overview</a:t>
            </a:r>
          </a:p>
          <a:p>
            <a:pPr lvl="2"/>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Explain where Alignment is involved in the process </a:t>
            </a:r>
          </a:p>
          <a:p>
            <a:pPr lvl="2"/>
            <a:r>
              <a:rPr lang="en-US" dirty="0">
                <a:latin typeface="Arial" panose="020B0604020202020204" pitchFamily="34" charset="0"/>
                <a:cs typeface="Arial" panose="020B0604020202020204" pitchFamily="34" charset="0"/>
              </a:rPr>
              <a:t>Alignment Overview </a:t>
            </a:r>
          </a:p>
          <a:p>
            <a:endParaRPr lang="en-US" dirty="0"/>
          </a:p>
        </p:txBody>
      </p:sp>
      <p:sp>
        <p:nvSpPr>
          <p:cNvPr id="4" name="Slide Number Placeholder 3">
            <a:extLst>
              <a:ext uri="{FF2B5EF4-FFF2-40B4-BE49-F238E27FC236}">
                <a16:creationId xmlns:a16="http://schemas.microsoft.com/office/drawing/2014/main" id="{B29F42C6-6855-C4B2-DC84-27694A5363A1}"/>
              </a:ext>
            </a:extLst>
          </p:cNvPr>
          <p:cNvSpPr>
            <a:spLocks noGrp="1"/>
          </p:cNvSpPr>
          <p:nvPr>
            <p:ph type="sldNum" sz="quarter" idx="5"/>
          </p:nvPr>
        </p:nvSpPr>
        <p:spPr/>
        <p:txBody>
          <a:bodyPr/>
          <a:lstStyle/>
          <a:p>
            <a:fld id="{1AF89026-6A7F-4150-95F7-8FDC196B4DB5}" type="slidenum">
              <a:rPr lang="en-US" smtClean="0"/>
              <a:t>46</a:t>
            </a:fld>
            <a:endParaRPr lang="en-US"/>
          </a:p>
        </p:txBody>
      </p:sp>
    </p:spTree>
    <p:extLst>
      <p:ext uri="{BB962C8B-B14F-4D97-AF65-F5344CB8AC3E}">
        <p14:creationId xmlns:p14="http://schemas.microsoft.com/office/powerpoint/2010/main" val="424932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C36DB-D0E4-3922-92E3-6C188ED1A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998638-84B2-13B1-1269-E19DB42EB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1C188-F1E0-4DB4-67B1-2CB8A11541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3A9F40-47F8-BC6F-B279-3B3CACB4973F}"/>
              </a:ext>
            </a:extLst>
          </p:cNvPr>
          <p:cNvSpPr>
            <a:spLocks noGrp="1"/>
          </p:cNvSpPr>
          <p:nvPr>
            <p:ph type="sldNum" sz="quarter" idx="5"/>
          </p:nvPr>
        </p:nvSpPr>
        <p:spPr/>
        <p:txBody>
          <a:bodyPr/>
          <a:lstStyle/>
          <a:p>
            <a:fld id="{1AF89026-6A7F-4150-95F7-8FDC196B4DB5}" type="slidenum">
              <a:rPr lang="en-US" smtClean="0"/>
              <a:t>47</a:t>
            </a:fld>
            <a:endParaRPr lang="en-US"/>
          </a:p>
        </p:txBody>
      </p:sp>
    </p:spTree>
    <p:extLst>
      <p:ext uri="{BB962C8B-B14F-4D97-AF65-F5344CB8AC3E}">
        <p14:creationId xmlns:p14="http://schemas.microsoft.com/office/powerpoint/2010/main" val="22605021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07E3A-6A1A-84AD-05D4-5673C136A5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2E757B-FD4E-394F-0E15-DB8E9E96C2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66C07A-4989-1B85-6E82-F7ACF616F5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0EECBF-696B-A7CE-4682-65380554E09A}"/>
              </a:ext>
            </a:extLst>
          </p:cNvPr>
          <p:cNvSpPr>
            <a:spLocks noGrp="1"/>
          </p:cNvSpPr>
          <p:nvPr>
            <p:ph type="sldNum" sz="quarter" idx="5"/>
          </p:nvPr>
        </p:nvSpPr>
        <p:spPr/>
        <p:txBody>
          <a:bodyPr/>
          <a:lstStyle/>
          <a:p>
            <a:fld id="{1AF89026-6A7F-4150-95F7-8FDC196B4DB5}" type="slidenum">
              <a:rPr lang="en-US" smtClean="0"/>
              <a:t>48</a:t>
            </a:fld>
            <a:endParaRPr lang="en-US"/>
          </a:p>
        </p:txBody>
      </p:sp>
    </p:spTree>
    <p:extLst>
      <p:ext uri="{BB962C8B-B14F-4D97-AF65-F5344CB8AC3E}">
        <p14:creationId xmlns:p14="http://schemas.microsoft.com/office/powerpoint/2010/main" val="31118709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E4301-1AA9-1695-03CD-5EC60A8D49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C790F-2907-9499-2281-C53D9D2E9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8C199-91F7-A62F-A11B-AEB380A0F5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CCD4E6-2B74-60B6-5B25-205A62D130DF}"/>
              </a:ext>
            </a:extLst>
          </p:cNvPr>
          <p:cNvSpPr>
            <a:spLocks noGrp="1"/>
          </p:cNvSpPr>
          <p:nvPr>
            <p:ph type="sldNum" sz="quarter" idx="5"/>
          </p:nvPr>
        </p:nvSpPr>
        <p:spPr/>
        <p:txBody>
          <a:bodyPr/>
          <a:lstStyle/>
          <a:p>
            <a:fld id="{1AF89026-6A7F-4150-95F7-8FDC196B4DB5}" type="slidenum">
              <a:rPr lang="en-US" smtClean="0"/>
              <a:t>49</a:t>
            </a:fld>
            <a:endParaRPr lang="en-US"/>
          </a:p>
        </p:txBody>
      </p:sp>
    </p:spTree>
    <p:extLst>
      <p:ext uri="{BB962C8B-B14F-4D97-AF65-F5344CB8AC3E}">
        <p14:creationId xmlns:p14="http://schemas.microsoft.com/office/powerpoint/2010/main" val="3683360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14244-5D3C-DCFD-F60A-AFAADBF952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FC59E-A362-E15A-9275-B00DB36FF3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B67620-2D1C-7529-33C1-F595C5D414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C31F7D-716C-B899-D717-4A24C632A85B}"/>
              </a:ext>
            </a:extLst>
          </p:cNvPr>
          <p:cNvSpPr>
            <a:spLocks noGrp="1"/>
          </p:cNvSpPr>
          <p:nvPr>
            <p:ph type="sldNum" sz="quarter" idx="5"/>
          </p:nvPr>
        </p:nvSpPr>
        <p:spPr/>
        <p:txBody>
          <a:bodyPr/>
          <a:lstStyle/>
          <a:p>
            <a:fld id="{1AF89026-6A7F-4150-95F7-8FDC196B4DB5}" type="slidenum">
              <a:rPr lang="en-US" smtClean="0"/>
              <a:t>5</a:t>
            </a:fld>
            <a:endParaRPr lang="en-US"/>
          </a:p>
        </p:txBody>
      </p:sp>
    </p:spTree>
    <p:extLst>
      <p:ext uri="{BB962C8B-B14F-4D97-AF65-F5344CB8AC3E}">
        <p14:creationId xmlns:p14="http://schemas.microsoft.com/office/powerpoint/2010/main" val="31155235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AB2D9-97BB-5555-5241-6C1D3E5098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3CF447-A974-F01C-32B3-BF9EE9192C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F6AA69-BFC5-8F5E-5AFB-965415C74583}"/>
              </a:ext>
            </a:extLst>
          </p:cNvPr>
          <p:cNvSpPr>
            <a:spLocks noGrp="1"/>
          </p:cNvSpPr>
          <p:nvPr>
            <p:ph type="body" idx="1"/>
          </p:nvPr>
        </p:nvSpPr>
        <p:spPr/>
        <p:txBody>
          <a:bodyPr/>
          <a:lstStyle/>
          <a:p>
            <a:r>
              <a:rPr lang="en-US" dirty="0">
                <a:latin typeface="Arial" panose="020B0604020202020204" pitchFamily="34" charset="0"/>
                <a:cs typeface="Arial" panose="020B0604020202020204" pitchFamily="34" charset="0"/>
              </a:rPr>
              <a:t>Technical Win</a:t>
            </a:r>
          </a:p>
          <a:p>
            <a:r>
              <a:rPr lang="en-US" dirty="0">
                <a:latin typeface="Arial" panose="020B0604020202020204" pitchFamily="34" charset="0"/>
                <a:cs typeface="Arial" panose="020B0604020202020204" pitchFamily="34" charset="0"/>
              </a:rPr>
              <a:t>	Laser Weld Capital Project</a:t>
            </a:r>
          </a:p>
          <a:p>
            <a:r>
              <a:rPr lang="en-US" dirty="0">
                <a:latin typeface="Arial" panose="020B0604020202020204" pitchFamily="34" charset="0"/>
                <a:cs typeface="Arial" panose="020B0604020202020204" pitchFamily="34" charset="0"/>
              </a:rPr>
              <a:t>	Goldwing</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Failure or Recovery</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MRSI Automation Story</a:t>
            </a:r>
          </a:p>
          <a:p>
            <a:r>
              <a:rPr lang="en-US" dirty="0">
                <a:latin typeface="Arial" panose="020B0604020202020204" pitchFamily="34" charset="0"/>
                <a:cs typeface="Arial" panose="020B0604020202020204" pitchFamily="34" charset="0"/>
              </a:rPr>
              <a:t>	PCU Safety Project</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Tradeoff decision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Designing to one project vs multiple</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Cross-Functional Conflict</a:t>
            </a:r>
          </a:p>
          <a:p>
            <a:r>
              <a:rPr lang="en-US" dirty="0">
                <a:latin typeface="Arial" panose="020B0604020202020204" pitchFamily="34" charset="0"/>
                <a:cs typeface="Arial" panose="020B0604020202020204" pitchFamily="34" charset="0"/>
              </a:rPr>
              <a:t>	PCU Project of Safety &amp; Ergonomics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Process Improvement</a:t>
            </a:r>
          </a:p>
          <a:p>
            <a:r>
              <a:rPr lang="en-US" dirty="0">
                <a:latin typeface="Arial" panose="020B0604020202020204" pitchFamily="34" charset="0"/>
                <a:cs typeface="Arial" panose="020B0604020202020204" pitchFamily="34" charset="0"/>
              </a:rPr>
              <a:t>	Writing Alignment Programs</a:t>
            </a:r>
          </a:p>
          <a:p>
            <a:r>
              <a:rPr lang="en-US" dirty="0">
                <a:latin typeface="Arial" panose="020B0604020202020204" pitchFamily="34" charset="0"/>
                <a:cs typeface="Arial" panose="020B0604020202020204" pitchFamily="34" charset="0"/>
              </a:rPr>
              <a:t>	Writing a Script to auto data entry</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Leadership / Ownership </a:t>
            </a:r>
          </a:p>
          <a:p>
            <a:pPr defTabSz="966612">
              <a:defRPr/>
            </a:pPr>
            <a:r>
              <a:rPr lang="en-US" dirty="0">
                <a:latin typeface="Arial" panose="020B0604020202020204" pitchFamily="34" charset="0"/>
                <a:cs typeface="Arial" panose="020B0604020202020204" pitchFamily="34" charset="0"/>
              </a:rPr>
              <a:t>	Laser Weld Capital Project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High Pressure Situation</a:t>
            </a:r>
          </a:p>
          <a:p>
            <a:r>
              <a:rPr lang="en-US" dirty="0">
                <a:latin typeface="Arial" panose="020B0604020202020204" pitchFamily="34" charset="0"/>
                <a:cs typeface="Arial" panose="020B0604020202020204" pitchFamily="34" charset="0"/>
              </a:rPr>
              <a:t>	MRSI Automation Story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 Learning Growth Story </a:t>
            </a:r>
          </a:p>
          <a:p>
            <a:r>
              <a:rPr lang="en-US" dirty="0">
                <a:latin typeface="Arial" panose="020B0604020202020204" pitchFamily="34" charset="0"/>
                <a:cs typeface="Arial" panose="020B0604020202020204" pitchFamily="34" charset="0"/>
              </a:rPr>
              <a:t>	Making a mistake on a Friday due to schedule pressure</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Story Telling:</a:t>
            </a:r>
          </a:p>
          <a:p>
            <a:r>
              <a:rPr lang="en-US" dirty="0">
                <a:latin typeface="Arial" panose="020B0604020202020204" pitchFamily="34" charset="0"/>
                <a:cs typeface="Arial" panose="020B0604020202020204" pitchFamily="34" charset="0"/>
              </a:rPr>
              <a:t>-Context</a:t>
            </a:r>
          </a:p>
          <a:p>
            <a:r>
              <a:rPr lang="en-US" dirty="0">
                <a:latin typeface="Arial" panose="020B0604020202020204" pitchFamily="34" charset="0"/>
                <a:cs typeface="Arial" panose="020B0604020202020204" pitchFamily="34" charset="0"/>
              </a:rPr>
              <a:t>-My Role</a:t>
            </a:r>
          </a:p>
          <a:p>
            <a:r>
              <a:rPr lang="en-US" dirty="0">
                <a:latin typeface="Arial" panose="020B0604020202020204" pitchFamily="34" charset="0"/>
                <a:cs typeface="Arial" panose="020B0604020202020204" pitchFamily="34" charset="0"/>
              </a:rPr>
              <a:t>-Key decision</a:t>
            </a:r>
          </a:p>
          <a:p>
            <a:r>
              <a:rPr lang="en-US" dirty="0">
                <a:latin typeface="Arial" panose="020B0604020202020204" pitchFamily="34" charset="0"/>
                <a:cs typeface="Arial" panose="020B0604020202020204" pitchFamily="34" charset="0"/>
              </a:rPr>
              <a:t>-Result</a:t>
            </a:r>
          </a:p>
          <a:p>
            <a:r>
              <a:rPr lang="en-US" dirty="0">
                <a:latin typeface="Arial" panose="020B0604020202020204" pitchFamily="34" charset="0"/>
                <a:cs typeface="Arial" panose="020B0604020202020204" pitchFamily="34" charset="0"/>
              </a:rPr>
              <a:t>-Lesson </a:t>
            </a:r>
          </a:p>
          <a:p>
            <a:r>
              <a:rPr lang="en-US" dirty="0">
                <a:latin typeface="Arial" panose="020B0604020202020204" pitchFamily="34" charset="0"/>
                <a:cs typeface="Arial" panose="020B0604020202020204" pitchFamily="34" charset="0"/>
              </a:rPr>
              <a:t>That’s it </a:t>
            </a:r>
          </a:p>
          <a:p>
            <a:endParaRPr lang="en-US" dirty="0"/>
          </a:p>
          <a:p>
            <a:endParaRPr lang="en-US" dirty="0"/>
          </a:p>
          <a:p>
            <a:r>
              <a:rPr lang="en-US" dirty="0">
                <a:latin typeface="Arial" panose="020B0604020202020204" pitchFamily="34" charset="0"/>
                <a:cs typeface="Arial" panose="020B0604020202020204" pitchFamily="34" charset="0"/>
              </a:rPr>
              <a:t>Realizing Tooling isn’t just about CAD &amp; Modeling</a:t>
            </a:r>
          </a:p>
          <a:p>
            <a:pPr lvl="1"/>
            <a:r>
              <a:rPr lang="en-US" dirty="0">
                <a:latin typeface="Arial" panose="020B0604020202020204" pitchFamily="34" charset="0"/>
                <a:cs typeface="Arial" panose="020B0604020202020204" pitchFamily="34" charset="0"/>
              </a:rPr>
              <a:t>Design is a mindset – understanding how everything works and comes together</a:t>
            </a:r>
            <a:endParaRPr lang="en-US" dirty="0"/>
          </a:p>
        </p:txBody>
      </p:sp>
      <p:sp>
        <p:nvSpPr>
          <p:cNvPr id="4" name="Slide Number Placeholder 3">
            <a:extLst>
              <a:ext uri="{FF2B5EF4-FFF2-40B4-BE49-F238E27FC236}">
                <a16:creationId xmlns:a16="http://schemas.microsoft.com/office/drawing/2014/main" id="{7F331048-C1AF-25B6-59F7-1234ACF642C6}"/>
              </a:ext>
            </a:extLst>
          </p:cNvPr>
          <p:cNvSpPr>
            <a:spLocks noGrp="1"/>
          </p:cNvSpPr>
          <p:nvPr>
            <p:ph type="sldNum" sz="quarter" idx="5"/>
          </p:nvPr>
        </p:nvSpPr>
        <p:spPr/>
        <p:txBody>
          <a:bodyPr/>
          <a:lstStyle/>
          <a:p>
            <a:fld id="{1AF89026-6A7F-4150-95F7-8FDC196B4DB5}" type="slidenum">
              <a:rPr lang="en-US" smtClean="0"/>
              <a:t>50</a:t>
            </a:fld>
            <a:endParaRPr lang="en-US"/>
          </a:p>
        </p:txBody>
      </p:sp>
    </p:spTree>
    <p:extLst>
      <p:ext uri="{BB962C8B-B14F-4D97-AF65-F5344CB8AC3E}">
        <p14:creationId xmlns:p14="http://schemas.microsoft.com/office/powerpoint/2010/main" val="4928433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3E388-6511-C9D7-AAD2-CEC0521170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3FAB0-3645-839D-99FF-44E64BDBE7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6CF25A-D9CD-E0A6-1B68-01CBE1FA9F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F8DDC3-7D40-01F2-4061-F8BE1BB3D981}"/>
              </a:ext>
            </a:extLst>
          </p:cNvPr>
          <p:cNvSpPr>
            <a:spLocks noGrp="1"/>
          </p:cNvSpPr>
          <p:nvPr>
            <p:ph type="sldNum" sz="quarter" idx="5"/>
          </p:nvPr>
        </p:nvSpPr>
        <p:spPr/>
        <p:txBody>
          <a:bodyPr/>
          <a:lstStyle/>
          <a:p>
            <a:fld id="{1AF89026-6A7F-4150-95F7-8FDC196B4DB5}" type="slidenum">
              <a:rPr lang="en-US" smtClean="0"/>
              <a:t>51</a:t>
            </a:fld>
            <a:endParaRPr lang="en-US"/>
          </a:p>
        </p:txBody>
      </p:sp>
    </p:spTree>
    <p:extLst>
      <p:ext uri="{BB962C8B-B14F-4D97-AF65-F5344CB8AC3E}">
        <p14:creationId xmlns:p14="http://schemas.microsoft.com/office/powerpoint/2010/main" val="125795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C8643-0BD8-A62A-0E1C-14C25C4873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898969-7D4F-7FE7-A06D-3C4FEC2C72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C100B5-8287-D626-082B-8A181BE37F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75EC24-428D-FF54-0A3E-F600C0B52C1A}"/>
              </a:ext>
            </a:extLst>
          </p:cNvPr>
          <p:cNvSpPr>
            <a:spLocks noGrp="1"/>
          </p:cNvSpPr>
          <p:nvPr>
            <p:ph type="sldNum" sz="quarter" idx="5"/>
          </p:nvPr>
        </p:nvSpPr>
        <p:spPr/>
        <p:txBody>
          <a:bodyPr/>
          <a:lstStyle/>
          <a:p>
            <a:fld id="{1AF89026-6A7F-4150-95F7-8FDC196B4DB5}" type="slidenum">
              <a:rPr lang="en-US" smtClean="0"/>
              <a:t>52</a:t>
            </a:fld>
            <a:endParaRPr lang="en-US"/>
          </a:p>
        </p:txBody>
      </p:sp>
    </p:spTree>
    <p:extLst>
      <p:ext uri="{BB962C8B-B14F-4D97-AF65-F5344CB8AC3E}">
        <p14:creationId xmlns:p14="http://schemas.microsoft.com/office/powerpoint/2010/main" val="23782898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46F36-4883-B395-0880-953D9D0CC0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82B521-3DB4-D4B8-B161-CA31E7267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918CDF-F286-4CD9-7A8E-FDE3C82C80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AB7405-B616-8C83-80D5-8FCCA440B1E0}"/>
              </a:ext>
            </a:extLst>
          </p:cNvPr>
          <p:cNvSpPr>
            <a:spLocks noGrp="1"/>
          </p:cNvSpPr>
          <p:nvPr>
            <p:ph type="sldNum" sz="quarter" idx="5"/>
          </p:nvPr>
        </p:nvSpPr>
        <p:spPr/>
        <p:txBody>
          <a:bodyPr/>
          <a:lstStyle/>
          <a:p>
            <a:fld id="{1AF89026-6A7F-4150-95F7-8FDC196B4DB5}" type="slidenum">
              <a:rPr lang="en-US" smtClean="0"/>
              <a:t>53</a:t>
            </a:fld>
            <a:endParaRPr lang="en-US"/>
          </a:p>
        </p:txBody>
      </p:sp>
    </p:spTree>
    <p:extLst>
      <p:ext uri="{BB962C8B-B14F-4D97-AF65-F5344CB8AC3E}">
        <p14:creationId xmlns:p14="http://schemas.microsoft.com/office/powerpoint/2010/main" val="31653170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79F2F-F9E8-A3B3-AA8A-145D19AD42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DF4A7A-81E3-1224-D100-5092B0D66A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80F89D-DA28-128D-CFDB-25C6A55CF084}"/>
              </a:ext>
            </a:extLst>
          </p:cNvPr>
          <p:cNvSpPr>
            <a:spLocks noGrp="1"/>
          </p:cNvSpPr>
          <p:nvPr>
            <p:ph type="body" idx="1"/>
          </p:nvPr>
        </p:nvSpPr>
        <p:spPr/>
        <p:txBody>
          <a:bodyPr/>
          <a:lstStyle/>
          <a:p>
            <a:r>
              <a:rPr lang="en-US" dirty="0">
                <a:latin typeface="Arial" panose="020B0604020202020204" pitchFamily="34" charset="0"/>
                <a:cs typeface="Arial" panose="020B0604020202020204" pitchFamily="34" charset="0"/>
              </a:rPr>
              <a:t>Hard to fit all my lessons learned in one slide but here are the most important ones I’ve found across the industries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Build trust &amp; relationships with the people doing the work (technicians, mechanics, operators, etc.) </a:t>
            </a:r>
          </a:p>
          <a:p>
            <a:r>
              <a:rPr lang="en-US" dirty="0">
                <a:latin typeface="Arial" panose="020B0604020202020204" pitchFamily="34" charset="0"/>
                <a:cs typeface="Arial" panose="020B0604020202020204" pitchFamily="34" charset="0"/>
              </a:rPr>
              <a:t>Challenges are easier with a supportive team</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Put in the work first / attempt a problem before asking for direction guidance from a professor or mentor</a:t>
            </a:r>
          </a:p>
          <a:p>
            <a:endParaRPr lang="en-US" dirty="0"/>
          </a:p>
        </p:txBody>
      </p:sp>
      <p:sp>
        <p:nvSpPr>
          <p:cNvPr id="4" name="Slide Number Placeholder 3">
            <a:extLst>
              <a:ext uri="{FF2B5EF4-FFF2-40B4-BE49-F238E27FC236}">
                <a16:creationId xmlns:a16="http://schemas.microsoft.com/office/drawing/2014/main" id="{E27F8909-F8F5-3561-6E26-B7D8D0008E5A}"/>
              </a:ext>
            </a:extLst>
          </p:cNvPr>
          <p:cNvSpPr>
            <a:spLocks noGrp="1"/>
          </p:cNvSpPr>
          <p:nvPr>
            <p:ph type="sldNum" sz="quarter" idx="5"/>
          </p:nvPr>
        </p:nvSpPr>
        <p:spPr/>
        <p:txBody>
          <a:bodyPr/>
          <a:lstStyle/>
          <a:p>
            <a:fld id="{1AF89026-6A7F-4150-95F7-8FDC196B4DB5}" type="slidenum">
              <a:rPr lang="en-US" smtClean="0"/>
              <a:t>58</a:t>
            </a:fld>
            <a:endParaRPr lang="en-US"/>
          </a:p>
        </p:txBody>
      </p:sp>
    </p:spTree>
    <p:extLst>
      <p:ext uri="{BB962C8B-B14F-4D97-AF65-F5344CB8AC3E}">
        <p14:creationId xmlns:p14="http://schemas.microsoft.com/office/powerpoint/2010/main" val="6419994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064E7-BBBA-F26D-F054-00A566B13A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3033F0-D0CF-0C97-70E1-268D918F6F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9CA7DA-67FD-4E2C-601E-9AF7EFB620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C7B9E5-5EF4-3BF4-391E-16247EC4A56E}"/>
              </a:ext>
            </a:extLst>
          </p:cNvPr>
          <p:cNvSpPr>
            <a:spLocks noGrp="1"/>
          </p:cNvSpPr>
          <p:nvPr>
            <p:ph type="sldNum" sz="quarter" idx="5"/>
          </p:nvPr>
        </p:nvSpPr>
        <p:spPr/>
        <p:txBody>
          <a:bodyPr/>
          <a:lstStyle/>
          <a:p>
            <a:fld id="{1AF89026-6A7F-4150-95F7-8FDC196B4DB5}" type="slidenum">
              <a:rPr lang="en-US" smtClean="0"/>
              <a:t>59</a:t>
            </a:fld>
            <a:endParaRPr lang="en-US"/>
          </a:p>
        </p:txBody>
      </p:sp>
    </p:spTree>
    <p:extLst>
      <p:ext uri="{BB962C8B-B14F-4D97-AF65-F5344CB8AC3E}">
        <p14:creationId xmlns:p14="http://schemas.microsoft.com/office/powerpoint/2010/main" val="10104914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A76CC-0DF1-7BB5-411A-AC369E2666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EE78B1-EC9E-A8A4-CC0F-F579C9FF3A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0B6E6A-6A86-EA93-D98C-8C03051DA4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595E8F-EFA3-924A-C5DA-460C6126BEB4}"/>
              </a:ext>
            </a:extLst>
          </p:cNvPr>
          <p:cNvSpPr>
            <a:spLocks noGrp="1"/>
          </p:cNvSpPr>
          <p:nvPr>
            <p:ph type="sldNum" sz="quarter" idx="5"/>
          </p:nvPr>
        </p:nvSpPr>
        <p:spPr/>
        <p:txBody>
          <a:bodyPr/>
          <a:lstStyle/>
          <a:p>
            <a:fld id="{1AF89026-6A7F-4150-95F7-8FDC196B4DB5}" type="slidenum">
              <a:rPr lang="en-US" smtClean="0"/>
              <a:t>60</a:t>
            </a:fld>
            <a:endParaRPr lang="en-US"/>
          </a:p>
        </p:txBody>
      </p:sp>
    </p:spTree>
    <p:extLst>
      <p:ext uri="{BB962C8B-B14F-4D97-AF65-F5344CB8AC3E}">
        <p14:creationId xmlns:p14="http://schemas.microsoft.com/office/powerpoint/2010/main" val="13688350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99B09-81CD-E415-C020-9FF71440CE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9A33A-7936-5EDC-6744-0B2E6D3F23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2F4F2A-AA4B-48E7-1F87-7E1888B00B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F52BB4-70EE-28B3-5DCF-8224BA795D96}"/>
              </a:ext>
            </a:extLst>
          </p:cNvPr>
          <p:cNvSpPr>
            <a:spLocks noGrp="1"/>
          </p:cNvSpPr>
          <p:nvPr>
            <p:ph type="sldNum" sz="quarter" idx="5"/>
          </p:nvPr>
        </p:nvSpPr>
        <p:spPr/>
        <p:txBody>
          <a:bodyPr/>
          <a:lstStyle/>
          <a:p>
            <a:fld id="{1AF89026-6A7F-4150-95F7-8FDC196B4DB5}" type="slidenum">
              <a:rPr lang="en-US" smtClean="0"/>
              <a:t>61</a:t>
            </a:fld>
            <a:endParaRPr lang="en-US"/>
          </a:p>
        </p:txBody>
      </p:sp>
    </p:spTree>
    <p:extLst>
      <p:ext uri="{BB962C8B-B14F-4D97-AF65-F5344CB8AC3E}">
        <p14:creationId xmlns:p14="http://schemas.microsoft.com/office/powerpoint/2010/main" val="26538135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69D03-EBCB-86BF-33CA-58BEC14E3E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3526FC-6BCD-9C9E-F940-5A32BB6953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8E0344-554F-90EB-6C88-56B43F00B9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6B9686-5366-0C22-D978-52169AFDAB9B}"/>
              </a:ext>
            </a:extLst>
          </p:cNvPr>
          <p:cNvSpPr>
            <a:spLocks noGrp="1"/>
          </p:cNvSpPr>
          <p:nvPr>
            <p:ph type="sldNum" sz="quarter" idx="5"/>
          </p:nvPr>
        </p:nvSpPr>
        <p:spPr/>
        <p:txBody>
          <a:bodyPr/>
          <a:lstStyle/>
          <a:p>
            <a:fld id="{1AF89026-6A7F-4150-95F7-8FDC196B4DB5}" type="slidenum">
              <a:rPr lang="en-US" smtClean="0"/>
              <a:t>62</a:t>
            </a:fld>
            <a:endParaRPr lang="en-US"/>
          </a:p>
        </p:txBody>
      </p:sp>
    </p:spTree>
    <p:extLst>
      <p:ext uri="{BB962C8B-B14F-4D97-AF65-F5344CB8AC3E}">
        <p14:creationId xmlns:p14="http://schemas.microsoft.com/office/powerpoint/2010/main" val="3626708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B2358-40FD-2A8E-A3A2-E00CDBFC3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A5B222-C56E-903A-E7F5-19584BAF31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AD5E1C-F541-5C2D-D748-1A8217103A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41A53D-C23A-1DDF-78CC-80F21E7F9758}"/>
              </a:ext>
            </a:extLst>
          </p:cNvPr>
          <p:cNvSpPr>
            <a:spLocks noGrp="1"/>
          </p:cNvSpPr>
          <p:nvPr>
            <p:ph type="sldNum" sz="quarter" idx="5"/>
          </p:nvPr>
        </p:nvSpPr>
        <p:spPr/>
        <p:txBody>
          <a:bodyPr/>
          <a:lstStyle/>
          <a:p>
            <a:fld id="{1AF89026-6A7F-4150-95F7-8FDC196B4DB5}" type="slidenum">
              <a:rPr lang="en-US" smtClean="0"/>
              <a:t>63</a:t>
            </a:fld>
            <a:endParaRPr lang="en-US"/>
          </a:p>
        </p:txBody>
      </p:sp>
    </p:spTree>
    <p:extLst>
      <p:ext uri="{BB962C8B-B14F-4D97-AF65-F5344CB8AC3E}">
        <p14:creationId xmlns:p14="http://schemas.microsoft.com/office/powerpoint/2010/main" val="2818972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7B234-0B90-EA4D-89D6-91DF8735E9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643C8E-57C8-DB8A-26D4-4B6D1BA22E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936160-C231-F96B-4CDA-46F304B25F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A41C6-AA9B-F829-F6CA-C2CF54347C87}"/>
              </a:ext>
            </a:extLst>
          </p:cNvPr>
          <p:cNvSpPr>
            <a:spLocks noGrp="1"/>
          </p:cNvSpPr>
          <p:nvPr>
            <p:ph type="sldNum" sz="quarter" idx="5"/>
          </p:nvPr>
        </p:nvSpPr>
        <p:spPr/>
        <p:txBody>
          <a:bodyPr/>
          <a:lstStyle/>
          <a:p>
            <a:fld id="{1AF89026-6A7F-4150-95F7-8FDC196B4DB5}" type="slidenum">
              <a:rPr lang="en-US" smtClean="0"/>
              <a:t>6</a:t>
            </a:fld>
            <a:endParaRPr lang="en-US"/>
          </a:p>
        </p:txBody>
      </p:sp>
    </p:spTree>
    <p:extLst>
      <p:ext uri="{BB962C8B-B14F-4D97-AF65-F5344CB8AC3E}">
        <p14:creationId xmlns:p14="http://schemas.microsoft.com/office/powerpoint/2010/main" val="2067336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E00B7-5EB0-A96C-743E-F5A8BD399F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37FE4F-ACEE-B77E-9633-8D054505A2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4D0A0C-8CFF-2515-7D98-255F7E7E6A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F4DCB1-54C9-E3F4-C196-363170A11A81}"/>
              </a:ext>
            </a:extLst>
          </p:cNvPr>
          <p:cNvSpPr>
            <a:spLocks noGrp="1"/>
          </p:cNvSpPr>
          <p:nvPr>
            <p:ph type="sldNum" sz="quarter" idx="5"/>
          </p:nvPr>
        </p:nvSpPr>
        <p:spPr/>
        <p:txBody>
          <a:bodyPr/>
          <a:lstStyle/>
          <a:p>
            <a:fld id="{1AF89026-6A7F-4150-95F7-8FDC196B4DB5}" type="slidenum">
              <a:rPr lang="en-US" smtClean="0"/>
              <a:t>64</a:t>
            </a:fld>
            <a:endParaRPr lang="en-US"/>
          </a:p>
        </p:txBody>
      </p:sp>
    </p:spTree>
    <p:extLst>
      <p:ext uri="{BB962C8B-B14F-4D97-AF65-F5344CB8AC3E}">
        <p14:creationId xmlns:p14="http://schemas.microsoft.com/office/powerpoint/2010/main" val="9370156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B28B9-479F-F0F1-B0ED-047EB8E1FD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47671B-3A6E-D367-6A97-C03427DFF4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7C8768-B500-4CB2-02FB-722C375885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7F7B64-1628-855D-6F64-C34246DEE1F0}"/>
              </a:ext>
            </a:extLst>
          </p:cNvPr>
          <p:cNvSpPr>
            <a:spLocks noGrp="1"/>
          </p:cNvSpPr>
          <p:nvPr>
            <p:ph type="sldNum" sz="quarter" idx="5"/>
          </p:nvPr>
        </p:nvSpPr>
        <p:spPr/>
        <p:txBody>
          <a:bodyPr/>
          <a:lstStyle/>
          <a:p>
            <a:fld id="{1AF89026-6A7F-4150-95F7-8FDC196B4DB5}" type="slidenum">
              <a:rPr lang="en-US" smtClean="0"/>
              <a:t>65</a:t>
            </a:fld>
            <a:endParaRPr lang="en-US"/>
          </a:p>
        </p:txBody>
      </p:sp>
    </p:spTree>
    <p:extLst>
      <p:ext uri="{BB962C8B-B14F-4D97-AF65-F5344CB8AC3E}">
        <p14:creationId xmlns:p14="http://schemas.microsoft.com/office/powerpoint/2010/main" val="40366792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2472C-B5B5-F503-F81C-9C43FB12DA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AE4D74-7256-ED95-4366-7EEB661D20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93BC53-862C-99D6-578E-950444BD4D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FDE5F1-2288-9D1F-1483-3C352BA7DAED}"/>
              </a:ext>
            </a:extLst>
          </p:cNvPr>
          <p:cNvSpPr>
            <a:spLocks noGrp="1"/>
          </p:cNvSpPr>
          <p:nvPr>
            <p:ph type="sldNum" sz="quarter" idx="5"/>
          </p:nvPr>
        </p:nvSpPr>
        <p:spPr/>
        <p:txBody>
          <a:bodyPr/>
          <a:lstStyle/>
          <a:p>
            <a:fld id="{1AF89026-6A7F-4150-95F7-8FDC196B4DB5}" type="slidenum">
              <a:rPr lang="en-US" smtClean="0"/>
              <a:t>66</a:t>
            </a:fld>
            <a:endParaRPr lang="en-US"/>
          </a:p>
        </p:txBody>
      </p:sp>
    </p:spTree>
    <p:extLst>
      <p:ext uri="{BB962C8B-B14F-4D97-AF65-F5344CB8AC3E}">
        <p14:creationId xmlns:p14="http://schemas.microsoft.com/office/powerpoint/2010/main" val="19238647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F9C1C-6821-A2EB-62F0-ADE5D937CE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3CD7AD-1A88-A31A-03BA-5DA8CE3CDB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13DBF1-9BFB-08BB-5BFF-9C5CEB357C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1AFA24-0AE5-EA0F-4064-F24B3CD91C56}"/>
              </a:ext>
            </a:extLst>
          </p:cNvPr>
          <p:cNvSpPr>
            <a:spLocks noGrp="1"/>
          </p:cNvSpPr>
          <p:nvPr>
            <p:ph type="sldNum" sz="quarter" idx="5"/>
          </p:nvPr>
        </p:nvSpPr>
        <p:spPr/>
        <p:txBody>
          <a:bodyPr/>
          <a:lstStyle/>
          <a:p>
            <a:fld id="{1AF89026-6A7F-4150-95F7-8FDC196B4DB5}" type="slidenum">
              <a:rPr lang="en-US" smtClean="0"/>
              <a:t>67</a:t>
            </a:fld>
            <a:endParaRPr lang="en-US"/>
          </a:p>
        </p:txBody>
      </p:sp>
    </p:spTree>
    <p:extLst>
      <p:ext uri="{BB962C8B-B14F-4D97-AF65-F5344CB8AC3E}">
        <p14:creationId xmlns:p14="http://schemas.microsoft.com/office/powerpoint/2010/main" val="42887107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D91AB-C573-E9AC-F38F-E4FAEDA880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0A3CE2-4D8F-A9D1-20BC-DFC2BE1DF4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FEBF-DA99-246D-7D33-92D8BC13F7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F8C510-8546-D059-FFA6-12A11DFEE4C3}"/>
              </a:ext>
            </a:extLst>
          </p:cNvPr>
          <p:cNvSpPr>
            <a:spLocks noGrp="1"/>
          </p:cNvSpPr>
          <p:nvPr>
            <p:ph type="sldNum" sz="quarter" idx="5"/>
          </p:nvPr>
        </p:nvSpPr>
        <p:spPr/>
        <p:txBody>
          <a:bodyPr/>
          <a:lstStyle/>
          <a:p>
            <a:fld id="{1AF89026-6A7F-4150-95F7-8FDC196B4DB5}" type="slidenum">
              <a:rPr lang="en-US" smtClean="0"/>
              <a:t>68</a:t>
            </a:fld>
            <a:endParaRPr lang="en-US"/>
          </a:p>
        </p:txBody>
      </p:sp>
    </p:spTree>
    <p:extLst>
      <p:ext uri="{BB962C8B-B14F-4D97-AF65-F5344CB8AC3E}">
        <p14:creationId xmlns:p14="http://schemas.microsoft.com/office/powerpoint/2010/main" val="18094473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2BE16-A288-63A7-CFAE-E5099BEB67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253E15-EE4B-0401-A8D3-02312CDD7E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D44E38-8299-EC1B-8001-6854F56CD1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76E4FE-1290-42A2-EAA9-0A2E5C8B5C27}"/>
              </a:ext>
            </a:extLst>
          </p:cNvPr>
          <p:cNvSpPr>
            <a:spLocks noGrp="1"/>
          </p:cNvSpPr>
          <p:nvPr>
            <p:ph type="sldNum" sz="quarter" idx="5"/>
          </p:nvPr>
        </p:nvSpPr>
        <p:spPr/>
        <p:txBody>
          <a:bodyPr/>
          <a:lstStyle/>
          <a:p>
            <a:fld id="{1AF89026-6A7F-4150-95F7-8FDC196B4DB5}" type="slidenum">
              <a:rPr lang="en-US" smtClean="0"/>
              <a:t>69</a:t>
            </a:fld>
            <a:endParaRPr lang="en-US"/>
          </a:p>
        </p:txBody>
      </p:sp>
    </p:spTree>
    <p:extLst>
      <p:ext uri="{BB962C8B-B14F-4D97-AF65-F5344CB8AC3E}">
        <p14:creationId xmlns:p14="http://schemas.microsoft.com/office/powerpoint/2010/main" val="31322783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232E0-9BB6-588A-0AAF-8984F0EC0D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783BEE-C760-B296-554D-DACB3B419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793E33-4CC1-16A0-518D-9408CEC04E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F9B680-5607-5AD9-4084-959E4A15E871}"/>
              </a:ext>
            </a:extLst>
          </p:cNvPr>
          <p:cNvSpPr>
            <a:spLocks noGrp="1"/>
          </p:cNvSpPr>
          <p:nvPr>
            <p:ph type="sldNum" sz="quarter" idx="5"/>
          </p:nvPr>
        </p:nvSpPr>
        <p:spPr/>
        <p:txBody>
          <a:bodyPr/>
          <a:lstStyle/>
          <a:p>
            <a:fld id="{1AF89026-6A7F-4150-95F7-8FDC196B4DB5}" type="slidenum">
              <a:rPr lang="en-US" smtClean="0"/>
              <a:t>70</a:t>
            </a:fld>
            <a:endParaRPr lang="en-US"/>
          </a:p>
        </p:txBody>
      </p:sp>
    </p:spTree>
    <p:extLst>
      <p:ext uri="{BB962C8B-B14F-4D97-AF65-F5344CB8AC3E}">
        <p14:creationId xmlns:p14="http://schemas.microsoft.com/office/powerpoint/2010/main" val="42097428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E240F-4FA5-FCDF-8037-2EFC278D58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F65585-B4EB-A62D-EA43-E496171334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940643-646A-44AE-5CB8-5D41093587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010C8B-D262-9BD1-2FE2-12981EDDECF4}"/>
              </a:ext>
            </a:extLst>
          </p:cNvPr>
          <p:cNvSpPr>
            <a:spLocks noGrp="1"/>
          </p:cNvSpPr>
          <p:nvPr>
            <p:ph type="sldNum" sz="quarter" idx="5"/>
          </p:nvPr>
        </p:nvSpPr>
        <p:spPr/>
        <p:txBody>
          <a:bodyPr/>
          <a:lstStyle/>
          <a:p>
            <a:fld id="{1AF89026-6A7F-4150-95F7-8FDC196B4DB5}" type="slidenum">
              <a:rPr lang="en-US" smtClean="0"/>
              <a:t>71</a:t>
            </a:fld>
            <a:endParaRPr lang="en-US"/>
          </a:p>
        </p:txBody>
      </p:sp>
    </p:spTree>
    <p:extLst>
      <p:ext uri="{BB962C8B-B14F-4D97-AF65-F5344CB8AC3E}">
        <p14:creationId xmlns:p14="http://schemas.microsoft.com/office/powerpoint/2010/main" val="31419482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77E5D-E5AF-CB0C-2BC1-CFC5F0B06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43F5DD-5398-4746-B4B4-026DF19B8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79867B-BD4F-1B78-813F-136E6FE0BE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6E11FC-565D-2D1A-2711-104837A0AB8F}"/>
              </a:ext>
            </a:extLst>
          </p:cNvPr>
          <p:cNvSpPr>
            <a:spLocks noGrp="1"/>
          </p:cNvSpPr>
          <p:nvPr>
            <p:ph type="sldNum" sz="quarter" idx="5"/>
          </p:nvPr>
        </p:nvSpPr>
        <p:spPr/>
        <p:txBody>
          <a:bodyPr/>
          <a:lstStyle/>
          <a:p>
            <a:fld id="{1AF89026-6A7F-4150-95F7-8FDC196B4DB5}" type="slidenum">
              <a:rPr lang="en-US" smtClean="0"/>
              <a:t>72</a:t>
            </a:fld>
            <a:endParaRPr lang="en-US"/>
          </a:p>
        </p:txBody>
      </p:sp>
    </p:spTree>
    <p:extLst>
      <p:ext uri="{BB962C8B-B14F-4D97-AF65-F5344CB8AC3E}">
        <p14:creationId xmlns:p14="http://schemas.microsoft.com/office/powerpoint/2010/main" val="25747019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CD0F-938F-06E2-040E-373A8F6A12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0F0A5-6B1D-51C6-3484-7718B1CFE4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07DAC5-2048-479A-A59D-CD480F954B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4A309C-16D9-F822-5F45-2990A229D028}"/>
              </a:ext>
            </a:extLst>
          </p:cNvPr>
          <p:cNvSpPr>
            <a:spLocks noGrp="1"/>
          </p:cNvSpPr>
          <p:nvPr>
            <p:ph type="sldNum" sz="quarter" idx="5"/>
          </p:nvPr>
        </p:nvSpPr>
        <p:spPr/>
        <p:txBody>
          <a:bodyPr/>
          <a:lstStyle/>
          <a:p>
            <a:fld id="{1AF89026-6A7F-4150-95F7-8FDC196B4DB5}" type="slidenum">
              <a:rPr lang="en-US" smtClean="0"/>
              <a:t>73</a:t>
            </a:fld>
            <a:endParaRPr lang="en-US"/>
          </a:p>
        </p:txBody>
      </p:sp>
    </p:spTree>
    <p:extLst>
      <p:ext uri="{BB962C8B-B14F-4D97-AF65-F5344CB8AC3E}">
        <p14:creationId xmlns:p14="http://schemas.microsoft.com/office/powerpoint/2010/main" val="1102609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D1511-9C66-5735-60F0-8A8ABDCF2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19E10B-84DA-E554-FEA5-968C77D0CC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F4ED68-13C5-2C0F-F1DB-B2D0867D69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6A1EFC-A089-FB3D-5A56-8D0ABD210064}"/>
              </a:ext>
            </a:extLst>
          </p:cNvPr>
          <p:cNvSpPr>
            <a:spLocks noGrp="1"/>
          </p:cNvSpPr>
          <p:nvPr>
            <p:ph type="sldNum" sz="quarter" idx="5"/>
          </p:nvPr>
        </p:nvSpPr>
        <p:spPr/>
        <p:txBody>
          <a:bodyPr/>
          <a:lstStyle/>
          <a:p>
            <a:fld id="{1AF89026-6A7F-4150-95F7-8FDC196B4DB5}" type="slidenum">
              <a:rPr lang="en-US" smtClean="0"/>
              <a:t>7</a:t>
            </a:fld>
            <a:endParaRPr lang="en-US"/>
          </a:p>
        </p:txBody>
      </p:sp>
    </p:spTree>
    <p:extLst>
      <p:ext uri="{BB962C8B-B14F-4D97-AF65-F5344CB8AC3E}">
        <p14:creationId xmlns:p14="http://schemas.microsoft.com/office/powerpoint/2010/main" val="11134352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BEDC1-8D60-B827-20CA-C3717692D9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B34A9B-B56E-7F35-C8EF-E392C832CD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BAC216-F601-946F-6B3F-C842EE9CC041}"/>
              </a:ext>
            </a:extLst>
          </p:cNvPr>
          <p:cNvSpPr>
            <a:spLocks noGrp="1"/>
          </p:cNvSpPr>
          <p:nvPr>
            <p:ph type="body" idx="1"/>
          </p:nvPr>
        </p:nvSpPr>
        <p:spPr/>
        <p:txBody>
          <a:bodyPr/>
          <a:lstStyle/>
          <a:p>
            <a:r>
              <a:rPr lang="en-US" dirty="0"/>
              <a:t>https://www.laserfocusworld.com/detectors-imaging/article/16552851/exotic-imaging-ir-focal-plane-arrays-enable-imaging-that-is-out-of-this-world</a:t>
            </a:r>
          </a:p>
        </p:txBody>
      </p:sp>
      <p:sp>
        <p:nvSpPr>
          <p:cNvPr id="4" name="Slide Number Placeholder 3">
            <a:extLst>
              <a:ext uri="{FF2B5EF4-FFF2-40B4-BE49-F238E27FC236}">
                <a16:creationId xmlns:a16="http://schemas.microsoft.com/office/drawing/2014/main" id="{D25311F9-986D-8FDB-3B20-5370413D1129}"/>
              </a:ext>
            </a:extLst>
          </p:cNvPr>
          <p:cNvSpPr>
            <a:spLocks noGrp="1"/>
          </p:cNvSpPr>
          <p:nvPr>
            <p:ph type="sldNum" sz="quarter" idx="5"/>
          </p:nvPr>
        </p:nvSpPr>
        <p:spPr/>
        <p:txBody>
          <a:bodyPr/>
          <a:lstStyle/>
          <a:p>
            <a:fld id="{1AF89026-6A7F-4150-95F7-8FDC196B4DB5}" type="slidenum">
              <a:rPr lang="en-US" smtClean="0"/>
              <a:t>74</a:t>
            </a:fld>
            <a:endParaRPr lang="en-US"/>
          </a:p>
        </p:txBody>
      </p:sp>
    </p:spTree>
    <p:extLst>
      <p:ext uri="{BB962C8B-B14F-4D97-AF65-F5344CB8AC3E}">
        <p14:creationId xmlns:p14="http://schemas.microsoft.com/office/powerpoint/2010/main" val="12651194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E1933-C696-5D6B-C9B4-346579A8D9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0A578F-E3F0-0B34-4CAB-F727E13EDE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92D361-E1A7-3DB8-86BF-6B31D1AE88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3E41D1-9371-6FA7-5581-F209032576A1}"/>
              </a:ext>
            </a:extLst>
          </p:cNvPr>
          <p:cNvSpPr>
            <a:spLocks noGrp="1"/>
          </p:cNvSpPr>
          <p:nvPr>
            <p:ph type="sldNum" sz="quarter" idx="5"/>
          </p:nvPr>
        </p:nvSpPr>
        <p:spPr/>
        <p:txBody>
          <a:bodyPr/>
          <a:lstStyle/>
          <a:p>
            <a:fld id="{1AF89026-6A7F-4150-95F7-8FDC196B4DB5}" type="slidenum">
              <a:rPr lang="en-US" smtClean="0"/>
              <a:t>75</a:t>
            </a:fld>
            <a:endParaRPr lang="en-US"/>
          </a:p>
        </p:txBody>
      </p:sp>
    </p:spTree>
    <p:extLst>
      <p:ext uri="{BB962C8B-B14F-4D97-AF65-F5344CB8AC3E}">
        <p14:creationId xmlns:p14="http://schemas.microsoft.com/office/powerpoint/2010/main" val="36396453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71834-26FE-5CC4-12D4-200C0783A6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1C885-9572-353B-83DC-939A61E8A9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64139A-C7C4-4AC3-0B65-4BDA1617F7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5DEA5E-770B-53B5-6CC2-ED9E2ED690F5}"/>
              </a:ext>
            </a:extLst>
          </p:cNvPr>
          <p:cNvSpPr>
            <a:spLocks noGrp="1"/>
          </p:cNvSpPr>
          <p:nvPr>
            <p:ph type="sldNum" sz="quarter" idx="5"/>
          </p:nvPr>
        </p:nvSpPr>
        <p:spPr/>
        <p:txBody>
          <a:bodyPr/>
          <a:lstStyle/>
          <a:p>
            <a:fld id="{1AF89026-6A7F-4150-95F7-8FDC196B4DB5}" type="slidenum">
              <a:rPr lang="en-US" smtClean="0"/>
              <a:t>76</a:t>
            </a:fld>
            <a:endParaRPr lang="en-US"/>
          </a:p>
        </p:txBody>
      </p:sp>
    </p:spTree>
    <p:extLst>
      <p:ext uri="{BB962C8B-B14F-4D97-AF65-F5344CB8AC3E}">
        <p14:creationId xmlns:p14="http://schemas.microsoft.com/office/powerpoint/2010/main" val="39732734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CD516-1C1C-FBA9-7739-676C80E778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AD9569-7C97-BB7B-C11D-AE8B3B1681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CBF78D-EED0-9A20-BE81-0F66407242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45E1E8-C2FE-B6A9-54C7-1F7CB41A2681}"/>
              </a:ext>
            </a:extLst>
          </p:cNvPr>
          <p:cNvSpPr>
            <a:spLocks noGrp="1"/>
          </p:cNvSpPr>
          <p:nvPr>
            <p:ph type="sldNum" sz="quarter" idx="5"/>
          </p:nvPr>
        </p:nvSpPr>
        <p:spPr/>
        <p:txBody>
          <a:bodyPr/>
          <a:lstStyle/>
          <a:p>
            <a:fld id="{1AF89026-6A7F-4150-95F7-8FDC196B4DB5}" type="slidenum">
              <a:rPr lang="en-US" smtClean="0"/>
              <a:t>77</a:t>
            </a:fld>
            <a:endParaRPr lang="en-US"/>
          </a:p>
        </p:txBody>
      </p:sp>
    </p:spTree>
    <p:extLst>
      <p:ext uri="{BB962C8B-B14F-4D97-AF65-F5344CB8AC3E}">
        <p14:creationId xmlns:p14="http://schemas.microsoft.com/office/powerpoint/2010/main" val="42377133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2443-8116-A291-CD2D-6A69A8411A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7BA658-659D-19D5-C836-5A53C0ADD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C73B59-DAD5-10EF-7DBE-361782D7D4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B64352-CDA8-7E12-E34A-ABACA2F67470}"/>
              </a:ext>
            </a:extLst>
          </p:cNvPr>
          <p:cNvSpPr>
            <a:spLocks noGrp="1"/>
          </p:cNvSpPr>
          <p:nvPr>
            <p:ph type="sldNum" sz="quarter" idx="5"/>
          </p:nvPr>
        </p:nvSpPr>
        <p:spPr/>
        <p:txBody>
          <a:bodyPr/>
          <a:lstStyle/>
          <a:p>
            <a:fld id="{1AF89026-6A7F-4150-95F7-8FDC196B4DB5}" type="slidenum">
              <a:rPr lang="en-US" smtClean="0"/>
              <a:t>78</a:t>
            </a:fld>
            <a:endParaRPr lang="en-US"/>
          </a:p>
        </p:txBody>
      </p:sp>
    </p:spTree>
    <p:extLst>
      <p:ext uri="{BB962C8B-B14F-4D97-AF65-F5344CB8AC3E}">
        <p14:creationId xmlns:p14="http://schemas.microsoft.com/office/powerpoint/2010/main" val="38390814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5FADA-587B-A5A1-347A-C2B0793B8C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B3D277-6011-D0E9-B322-DA023082C4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4E2C0B-4E19-A899-E134-BCA69BE90477}"/>
              </a:ext>
            </a:extLst>
          </p:cNvPr>
          <p:cNvSpPr>
            <a:spLocks noGrp="1"/>
          </p:cNvSpPr>
          <p:nvPr>
            <p:ph type="body" idx="1"/>
          </p:nvPr>
        </p:nvSpPr>
        <p:spPr/>
        <p:txBody>
          <a:bodyPr/>
          <a:lstStyle/>
          <a:p>
            <a:r>
              <a:rPr lang="en-US" sz="1300" b="1" u="sng" dirty="0"/>
              <a:t>General/Logistics</a:t>
            </a:r>
            <a:endParaRPr lang="en-US" sz="1300" dirty="0"/>
          </a:p>
          <a:p>
            <a:pPr marL="181240" indent="-181240">
              <a:buFont typeface="Wingdings" panose="05000000000000000000" pitchFamily="2" charset="2"/>
              <a:buChar char="q"/>
            </a:pPr>
            <a:r>
              <a:rPr lang="en-US" sz="1300" dirty="0"/>
              <a:t>Determine Location &amp; Create List of Job Requisitions</a:t>
            </a:r>
          </a:p>
          <a:p>
            <a:pPr marL="181240" indent="-181240">
              <a:buFont typeface="Wingdings" panose="05000000000000000000" pitchFamily="2" charset="2"/>
              <a:buChar char="q"/>
            </a:pPr>
            <a:r>
              <a:rPr lang="en-US" sz="1300" dirty="0"/>
              <a:t>Refine Resume &amp; Tailor to different Job Codes</a:t>
            </a:r>
          </a:p>
          <a:p>
            <a:pPr marL="181240" indent="-181240">
              <a:buFont typeface="Wingdings" panose="05000000000000000000" pitchFamily="2" charset="2"/>
              <a:buChar char="q"/>
            </a:pPr>
            <a:r>
              <a:rPr lang="en-US" sz="1300" dirty="0"/>
              <a:t>Create "Personal Profile" Paragraphs (See Examples)</a:t>
            </a:r>
          </a:p>
          <a:p>
            <a:pPr marL="181240" indent="-181240">
              <a:buFont typeface="Wingdings" panose="05000000000000000000" pitchFamily="2" charset="2"/>
              <a:buChar char="q"/>
            </a:pPr>
            <a:r>
              <a:rPr lang="en-US" sz="1300" dirty="0"/>
              <a:t>Practice Interviewing &amp; Public Speaking Practices</a:t>
            </a:r>
          </a:p>
          <a:p>
            <a:pPr marL="181240" indent="-181240">
              <a:buFont typeface="Wingdings" panose="05000000000000000000" pitchFamily="2" charset="2"/>
              <a:buChar char="q"/>
            </a:pPr>
            <a:r>
              <a:rPr lang="en-US" sz="1300" dirty="0"/>
              <a:t>Prepare Questions of why I'm leaving / Job Hopper image</a:t>
            </a:r>
          </a:p>
          <a:p>
            <a:pPr marL="181240" indent="-181240">
              <a:buFont typeface="Wingdings" panose="05000000000000000000" pitchFamily="2" charset="2"/>
              <a:buChar char="q"/>
            </a:pPr>
            <a:r>
              <a:rPr lang="en-US" sz="1300" dirty="0"/>
              <a:t>Create a Self-Podcast similar to "Being an Engineer" podcast with questions</a:t>
            </a:r>
          </a:p>
          <a:p>
            <a:pPr marL="181240" indent="-181240">
              <a:buFont typeface="Wingdings" panose="05000000000000000000" pitchFamily="2" charset="2"/>
              <a:buChar char="q"/>
            </a:pPr>
            <a:r>
              <a:rPr lang="en-US" sz="1300" dirty="0"/>
              <a:t>Fill out </a:t>
            </a:r>
            <a:r>
              <a:rPr lang="en-US" sz="1300" dirty="0">
                <a:hlinkClick r:id="rId3"/>
              </a:rPr>
              <a:t>Development Profile</a:t>
            </a:r>
            <a:endParaRPr lang="en-US" sz="1300" dirty="0"/>
          </a:p>
          <a:p>
            <a:pPr marL="181240" indent="-181240">
              <a:buFont typeface="Wingdings" panose="05000000000000000000" pitchFamily="2" charset="2"/>
              <a:buChar char="q"/>
            </a:pPr>
            <a:r>
              <a:rPr lang="en-US" sz="1300" dirty="0"/>
              <a:t>Create a </a:t>
            </a:r>
            <a:r>
              <a:rPr lang="en-US" sz="1300" b="1" u="sng" dirty="0"/>
              <a:t>Personal User Manual</a:t>
            </a:r>
            <a:endParaRPr lang="en-US" sz="1300" dirty="0"/>
          </a:p>
          <a:p>
            <a:endParaRPr lang="en-US" dirty="0"/>
          </a:p>
        </p:txBody>
      </p:sp>
      <p:sp>
        <p:nvSpPr>
          <p:cNvPr id="4" name="Slide Number Placeholder 3">
            <a:extLst>
              <a:ext uri="{FF2B5EF4-FFF2-40B4-BE49-F238E27FC236}">
                <a16:creationId xmlns:a16="http://schemas.microsoft.com/office/drawing/2014/main" id="{F918B684-01D5-4AB2-BC0C-F03D494D4391}"/>
              </a:ext>
            </a:extLst>
          </p:cNvPr>
          <p:cNvSpPr>
            <a:spLocks noGrp="1"/>
          </p:cNvSpPr>
          <p:nvPr>
            <p:ph type="sldNum" sz="quarter" idx="5"/>
          </p:nvPr>
        </p:nvSpPr>
        <p:spPr/>
        <p:txBody>
          <a:bodyPr/>
          <a:lstStyle/>
          <a:p>
            <a:fld id="{1AF89026-6A7F-4150-95F7-8FDC196B4DB5}" type="slidenum">
              <a:rPr lang="en-US" smtClean="0"/>
              <a:t>79</a:t>
            </a:fld>
            <a:endParaRPr lang="en-US"/>
          </a:p>
        </p:txBody>
      </p:sp>
    </p:spTree>
    <p:extLst>
      <p:ext uri="{BB962C8B-B14F-4D97-AF65-F5344CB8AC3E}">
        <p14:creationId xmlns:p14="http://schemas.microsoft.com/office/powerpoint/2010/main" val="6079090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E4ED4-FD3B-1064-1DE5-2DFED10A2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D85C3F-E581-9B39-53EC-B268F7C2FA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63E34D-FC36-405B-E961-82A61957EF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81CD10-C114-A28A-737E-93E73B924FFE}"/>
              </a:ext>
            </a:extLst>
          </p:cNvPr>
          <p:cNvSpPr>
            <a:spLocks noGrp="1"/>
          </p:cNvSpPr>
          <p:nvPr>
            <p:ph type="sldNum" sz="quarter" idx="5"/>
          </p:nvPr>
        </p:nvSpPr>
        <p:spPr/>
        <p:txBody>
          <a:bodyPr/>
          <a:lstStyle/>
          <a:p>
            <a:fld id="{1AF89026-6A7F-4150-95F7-8FDC196B4DB5}" type="slidenum">
              <a:rPr lang="en-US" smtClean="0"/>
              <a:t>80</a:t>
            </a:fld>
            <a:endParaRPr lang="en-US"/>
          </a:p>
        </p:txBody>
      </p:sp>
    </p:spTree>
    <p:extLst>
      <p:ext uri="{BB962C8B-B14F-4D97-AF65-F5344CB8AC3E}">
        <p14:creationId xmlns:p14="http://schemas.microsoft.com/office/powerpoint/2010/main" val="38361484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CDD01-B0CE-57EC-8967-38B2B7C85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2CC055-FD12-395B-C32A-28E44FD179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EC94F-D4B5-129B-0587-DCFC90DCBE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0FFDDD-0826-6A7D-73B4-7900D81E8D1E}"/>
              </a:ext>
            </a:extLst>
          </p:cNvPr>
          <p:cNvSpPr>
            <a:spLocks noGrp="1"/>
          </p:cNvSpPr>
          <p:nvPr>
            <p:ph type="sldNum" sz="quarter" idx="5"/>
          </p:nvPr>
        </p:nvSpPr>
        <p:spPr/>
        <p:txBody>
          <a:bodyPr/>
          <a:lstStyle/>
          <a:p>
            <a:fld id="{1AF89026-6A7F-4150-95F7-8FDC196B4DB5}" type="slidenum">
              <a:rPr lang="en-US" smtClean="0"/>
              <a:t>81</a:t>
            </a:fld>
            <a:endParaRPr lang="en-US"/>
          </a:p>
        </p:txBody>
      </p:sp>
    </p:spTree>
    <p:extLst>
      <p:ext uri="{BB962C8B-B14F-4D97-AF65-F5344CB8AC3E}">
        <p14:creationId xmlns:p14="http://schemas.microsoft.com/office/powerpoint/2010/main" val="14934839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FAEDC-1D64-20A8-C3C6-88DE332897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7D252B-2325-795C-FC12-37E6030374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A372E6-F25D-3E7C-B914-194A84EF97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3905AE-73D9-169D-C9DB-BAA1123346D6}"/>
              </a:ext>
            </a:extLst>
          </p:cNvPr>
          <p:cNvSpPr>
            <a:spLocks noGrp="1"/>
          </p:cNvSpPr>
          <p:nvPr>
            <p:ph type="sldNum" sz="quarter" idx="5"/>
          </p:nvPr>
        </p:nvSpPr>
        <p:spPr/>
        <p:txBody>
          <a:bodyPr/>
          <a:lstStyle/>
          <a:p>
            <a:fld id="{1AF89026-6A7F-4150-95F7-8FDC196B4DB5}" type="slidenum">
              <a:rPr lang="en-US" smtClean="0"/>
              <a:t>82</a:t>
            </a:fld>
            <a:endParaRPr lang="en-US"/>
          </a:p>
        </p:txBody>
      </p:sp>
    </p:spTree>
    <p:extLst>
      <p:ext uri="{BB962C8B-B14F-4D97-AF65-F5344CB8AC3E}">
        <p14:creationId xmlns:p14="http://schemas.microsoft.com/office/powerpoint/2010/main" val="4273882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E6095-8FAC-3349-D095-25C863FEF5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99F6E9-821E-FDC8-16F2-3387DD4CC7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9CCBD4-A45F-A51F-CC9A-FDCEBCCDF0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76FDFD-5AB0-3577-0644-DFE855FBF646}"/>
              </a:ext>
            </a:extLst>
          </p:cNvPr>
          <p:cNvSpPr>
            <a:spLocks noGrp="1"/>
          </p:cNvSpPr>
          <p:nvPr>
            <p:ph type="sldNum" sz="quarter" idx="5"/>
          </p:nvPr>
        </p:nvSpPr>
        <p:spPr/>
        <p:txBody>
          <a:bodyPr/>
          <a:lstStyle/>
          <a:p>
            <a:fld id="{1AF89026-6A7F-4150-95F7-8FDC196B4DB5}" type="slidenum">
              <a:rPr lang="en-US" smtClean="0"/>
              <a:t>83</a:t>
            </a:fld>
            <a:endParaRPr lang="en-US"/>
          </a:p>
        </p:txBody>
      </p:sp>
    </p:spTree>
    <p:extLst>
      <p:ext uri="{BB962C8B-B14F-4D97-AF65-F5344CB8AC3E}">
        <p14:creationId xmlns:p14="http://schemas.microsoft.com/office/powerpoint/2010/main" val="925188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61111-39EB-5C27-7661-548F2C41B8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14499-B9A5-AE73-B9B9-5E8F8B4FBD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A0338D-A02E-63FE-FC52-74862C79EC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725EB5-FFED-EB7F-28A7-3BD5DF40BACD}"/>
              </a:ext>
            </a:extLst>
          </p:cNvPr>
          <p:cNvSpPr>
            <a:spLocks noGrp="1"/>
          </p:cNvSpPr>
          <p:nvPr>
            <p:ph type="sldNum" sz="quarter" idx="5"/>
          </p:nvPr>
        </p:nvSpPr>
        <p:spPr/>
        <p:txBody>
          <a:bodyPr/>
          <a:lstStyle/>
          <a:p>
            <a:fld id="{1AF89026-6A7F-4150-95F7-8FDC196B4DB5}" type="slidenum">
              <a:rPr lang="en-US" smtClean="0"/>
              <a:t>8</a:t>
            </a:fld>
            <a:endParaRPr lang="en-US"/>
          </a:p>
        </p:txBody>
      </p:sp>
    </p:spTree>
    <p:extLst>
      <p:ext uri="{BB962C8B-B14F-4D97-AF65-F5344CB8AC3E}">
        <p14:creationId xmlns:p14="http://schemas.microsoft.com/office/powerpoint/2010/main" val="40462850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45DD7-D755-2461-8DD5-C87AF5D1B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DC757-A487-F920-83E9-CEA135E4A9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DFA9AC-CA64-89D3-9C92-A8A56DEE57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EEEB14-3AC5-A5B3-C9C6-0E80F3F3E01E}"/>
              </a:ext>
            </a:extLst>
          </p:cNvPr>
          <p:cNvSpPr>
            <a:spLocks noGrp="1"/>
          </p:cNvSpPr>
          <p:nvPr>
            <p:ph type="sldNum" sz="quarter" idx="5"/>
          </p:nvPr>
        </p:nvSpPr>
        <p:spPr/>
        <p:txBody>
          <a:bodyPr/>
          <a:lstStyle/>
          <a:p>
            <a:fld id="{1AF89026-6A7F-4150-95F7-8FDC196B4DB5}" type="slidenum">
              <a:rPr lang="en-US" smtClean="0"/>
              <a:t>84</a:t>
            </a:fld>
            <a:endParaRPr lang="en-US"/>
          </a:p>
        </p:txBody>
      </p:sp>
    </p:spTree>
    <p:extLst>
      <p:ext uri="{BB962C8B-B14F-4D97-AF65-F5344CB8AC3E}">
        <p14:creationId xmlns:p14="http://schemas.microsoft.com/office/powerpoint/2010/main" val="10401451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0B838-B1BC-F270-61E0-B349CA2056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D64213-10BB-10B2-794F-C7F12047CD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FF3F72-6058-6C80-1139-3BCC99E2D2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7BC085-AB8C-7DE3-1882-3B9037E0D506}"/>
              </a:ext>
            </a:extLst>
          </p:cNvPr>
          <p:cNvSpPr>
            <a:spLocks noGrp="1"/>
          </p:cNvSpPr>
          <p:nvPr>
            <p:ph type="sldNum" sz="quarter" idx="5"/>
          </p:nvPr>
        </p:nvSpPr>
        <p:spPr/>
        <p:txBody>
          <a:bodyPr/>
          <a:lstStyle/>
          <a:p>
            <a:fld id="{1AF89026-6A7F-4150-95F7-8FDC196B4DB5}" type="slidenum">
              <a:rPr lang="en-US" smtClean="0"/>
              <a:t>85</a:t>
            </a:fld>
            <a:endParaRPr lang="en-US"/>
          </a:p>
        </p:txBody>
      </p:sp>
    </p:spTree>
    <p:extLst>
      <p:ext uri="{BB962C8B-B14F-4D97-AF65-F5344CB8AC3E}">
        <p14:creationId xmlns:p14="http://schemas.microsoft.com/office/powerpoint/2010/main" val="12081773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73F81-DB98-59AB-AD50-1EEFB74552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4ED8B5-4092-546D-FD3A-648BF5B248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372DF8-7337-C6B9-FD32-2513E0CAFF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6C7D38-B7FC-D13A-F667-7323E5DC7BC7}"/>
              </a:ext>
            </a:extLst>
          </p:cNvPr>
          <p:cNvSpPr>
            <a:spLocks noGrp="1"/>
          </p:cNvSpPr>
          <p:nvPr>
            <p:ph type="sldNum" sz="quarter" idx="5"/>
          </p:nvPr>
        </p:nvSpPr>
        <p:spPr/>
        <p:txBody>
          <a:bodyPr/>
          <a:lstStyle/>
          <a:p>
            <a:fld id="{1AF89026-6A7F-4150-95F7-8FDC196B4DB5}" type="slidenum">
              <a:rPr lang="en-US" smtClean="0"/>
              <a:t>86</a:t>
            </a:fld>
            <a:endParaRPr lang="en-US"/>
          </a:p>
        </p:txBody>
      </p:sp>
    </p:spTree>
    <p:extLst>
      <p:ext uri="{BB962C8B-B14F-4D97-AF65-F5344CB8AC3E}">
        <p14:creationId xmlns:p14="http://schemas.microsoft.com/office/powerpoint/2010/main" val="9522010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696E7-5D6E-9BB1-8992-BAAFABB04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59AD57-A847-8499-151C-623AD618AE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2EA4A4-65DD-5C2F-DA73-017FFBF08805}"/>
              </a:ext>
            </a:extLst>
          </p:cNvPr>
          <p:cNvSpPr>
            <a:spLocks noGrp="1"/>
          </p:cNvSpPr>
          <p:nvPr>
            <p:ph type="body" idx="1"/>
          </p:nvPr>
        </p:nvSpPr>
        <p:spPr/>
        <p:txBody>
          <a:bodyPr/>
          <a:lstStyle/>
          <a:p>
            <a:pPr defTabSz="966612">
              <a:defRPr/>
            </a:pPr>
            <a:r>
              <a:rPr lang="en-US" b="1" dirty="0"/>
              <a:t>Design &amp; Analysis</a:t>
            </a:r>
          </a:p>
          <a:p>
            <a:pPr rtl="0"/>
            <a:r>
              <a:rPr lang="en-US" sz="1300" dirty="0"/>
              <a:t>CAD Modeling - </a:t>
            </a:r>
            <a:r>
              <a:rPr lang="en-US" sz="1300" dirty="0" err="1"/>
              <a:t>Onshape</a:t>
            </a:r>
            <a:r>
              <a:rPr lang="en-US" sz="1300" dirty="0"/>
              <a:t> / AutoCAD, SOLIDWORKS, CATIA, Inventor</a:t>
            </a:r>
          </a:p>
          <a:p>
            <a:pPr rtl="0"/>
            <a:r>
              <a:rPr lang="en-US" sz="1300" dirty="0"/>
              <a:t>FEA Analysis Example</a:t>
            </a:r>
          </a:p>
          <a:p>
            <a:pPr rtl="0"/>
            <a:r>
              <a:rPr lang="en-US" sz="1300" dirty="0"/>
              <a:t>Fluid Dynamics Example</a:t>
            </a:r>
          </a:p>
          <a:p>
            <a:pPr rtl="0"/>
            <a:r>
              <a:rPr lang="en-US" sz="1300" dirty="0"/>
              <a:t>3D Printing Examples</a:t>
            </a:r>
          </a:p>
          <a:p>
            <a:pPr rtl="0"/>
            <a:r>
              <a:rPr lang="en-US" sz="1300" dirty="0"/>
              <a:t>GD&amp;T Class</a:t>
            </a:r>
          </a:p>
          <a:p>
            <a:pPr defTabSz="966612">
              <a:defRPr/>
            </a:pPr>
            <a:endParaRPr lang="en-US" sz="1300" b="1" dirty="0"/>
          </a:p>
          <a:p>
            <a:pPr defTabSz="966612">
              <a:defRPr/>
            </a:pPr>
            <a:r>
              <a:rPr lang="en-US" sz="1300" b="1" dirty="0"/>
              <a:t>Sub Specialties</a:t>
            </a:r>
            <a:endParaRPr lang="en-US" sz="1300" dirty="0"/>
          </a:p>
          <a:p>
            <a:r>
              <a:rPr lang="en-US" sz="1300" dirty="0"/>
              <a:t>Dynamics</a:t>
            </a:r>
          </a:p>
          <a:p>
            <a:r>
              <a:rPr lang="en-US" sz="1300" dirty="0"/>
              <a:t>Thermodynamics</a:t>
            </a:r>
          </a:p>
          <a:p>
            <a:r>
              <a:rPr lang="en-US" sz="1300" dirty="0"/>
              <a:t>Aerodynamics</a:t>
            </a:r>
          </a:p>
          <a:p>
            <a:r>
              <a:rPr lang="en-US" sz="1300" dirty="0"/>
              <a:t>Robotics</a:t>
            </a:r>
          </a:p>
          <a:p>
            <a:r>
              <a:rPr lang="en-US" sz="1300" dirty="0"/>
              <a:t>Mechanisms</a:t>
            </a:r>
          </a:p>
          <a:p>
            <a:r>
              <a:rPr lang="en-US" sz="1300" dirty="0"/>
              <a:t>Biomedical</a:t>
            </a:r>
          </a:p>
          <a:p>
            <a:endParaRPr lang="en-US" sz="1300" dirty="0"/>
          </a:p>
          <a:p>
            <a:r>
              <a:rPr lang="en-US" sz="1300" b="1" dirty="0"/>
              <a:t>Manufacturing</a:t>
            </a:r>
            <a:endParaRPr lang="en-US" sz="1300" dirty="0"/>
          </a:p>
          <a:p>
            <a:r>
              <a:rPr lang="en-US" sz="1300" dirty="0"/>
              <a:t>Process </a:t>
            </a:r>
            <a:r>
              <a:rPr lang="en-US" sz="1300" dirty="0" err="1"/>
              <a:t>CpK</a:t>
            </a:r>
            <a:endParaRPr lang="en-US" sz="1300" dirty="0"/>
          </a:p>
          <a:p>
            <a:r>
              <a:rPr lang="en-US" sz="1300" dirty="0"/>
              <a:t>Automation</a:t>
            </a:r>
          </a:p>
          <a:p>
            <a:r>
              <a:rPr lang="en-US" sz="1300" dirty="0"/>
              <a:t>Root Cause Analysis</a:t>
            </a:r>
          </a:p>
          <a:p>
            <a:r>
              <a:rPr lang="en-US" sz="1300" dirty="0"/>
              <a:t>Lean Manufacturing</a:t>
            </a:r>
          </a:p>
          <a:p>
            <a:endParaRPr lang="en-US" dirty="0"/>
          </a:p>
          <a:p>
            <a:pPr defTabSz="966612">
              <a:defRPr/>
            </a:pPr>
            <a:r>
              <a:rPr lang="en-US" sz="1300" b="1" dirty="0"/>
              <a:t>Materials Science</a:t>
            </a:r>
            <a:endParaRPr lang="en-US" sz="1300" dirty="0"/>
          </a:p>
          <a:p>
            <a:pPr rtl="0"/>
            <a:r>
              <a:rPr lang="en-US" sz="1300" dirty="0"/>
              <a:t>Materials Presentation</a:t>
            </a:r>
          </a:p>
          <a:p>
            <a:pPr rtl="0"/>
            <a:r>
              <a:rPr lang="en-US" sz="1300" dirty="0"/>
              <a:t>Weekly Reviewing Materials</a:t>
            </a:r>
          </a:p>
          <a:p>
            <a:pPr rtl="0"/>
            <a:r>
              <a:rPr lang="en-US" sz="1300" dirty="0"/>
              <a:t>Choosing Materials in CAD Modeling</a:t>
            </a:r>
          </a:p>
          <a:p>
            <a:endParaRPr lang="en-US" dirty="0"/>
          </a:p>
          <a:p>
            <a:r>
              <a:rPr lang="en-US" sz="1300" b="1" dirty="0" err="1"/>
              <a:t>Softskills</a:t>
            </a:r>
            <a:endParaRPr lang="en-US" dirty="0"/>
          </a:p>
          <a:p>
            <a:pPr rtl="0"/>
            <a:r>
              <a:rPr lang="en-US" sz="1300" dirty="0"/>
              <a:t>Materials Presentation</a:t>
            </a:r>
          </a:p>
          <a:p>
            <a:pPr rtl="0"/>
            <a:r>
              <a:rPr lang="en-US" sz="1300" dirty="0"/>
              <a:t>Program Management</a:t>
            </a:r>
          </a:p>
          <a:p>
            <a:pPr rtl="0"/>
            <a:r>
              <a:rPr lang="en-US" sz="1300" dirty="0"/>
              <a:t>Leadership</a:t>
            </a:r>
          </a:p>
          <a:p>
            <a:pPr rtl="0"/>
            <a:r>
              <a:rPr lang="en-US" sz="1300" dirty="0"/>
              <a:t>Mentorship</a:t>
            </a:r>
          </a:p>
          <a:p>
            <a:pPr rtl="0"/>
            <a:r>
              <a:rPr lang="en-US" sz="1300" dirty="0"/>
              <a:t>Presentation Skills</a:t>
            </a:r>
          </a:p>
          <a:p>
            <a:pPr rtl="0"/>
            <a:r>
              <a:rPr lang="en-US" sz="1300" dirty="0"/>
              <a:t>Working with others</a:t>
            </a:r>
          </a:p>
        </p:txBody>
      </p:sp>
      <p:sp>
        <p:nvSpPr>
          <p:cNvPr id="4" name="Slide Number Placeholder 3">
            <a:extLst>
              <a:ext uri="{FF2B5EF4-FFF2-40B4-BE49-F238E27FC236}">
                <a16:creationId xmlns:a16="http://schemas.microsoft.com/office/drawing/2014/main" id="{7E2A71D0-DB86-0442-7079-4118E381CE25}"/>
              </a:ext>
            </a:extLst>
          </p:cNvPr>
          <p:cNvSpPr>
            <a:spLocks noGrp="1"/>
          </p:cNvSpPr>
          <p:nvPr>
            <p:ph type="sldNum" sz="quarter" idx="5"/>
          </p:nvPr>
        </p:nvSpPr>
        <p:spPr/>
        <p:txBody>
          <a:bodyPr/>
          <a:lstStyle/>
          <a:p>
            <a:fld id="{1AF89026-6A7F-4150-95F7-8FDC196B4DB5}" type="slidenum">
              <a:rPr lang="en-US" smtClean="0"/>
              <a:t>87</a:t>
            </a:fld>
            <a:endParaRPr lang="en-US"/>
          </a:p>
        </p:txBody>
      </p:sp>
    </p:spTree>
    <p:extLst>
      <p:ext uri="{BB962C8B-B14F-4D97-AF65-F5344CB8AC3E}">
        <p14:creationId xmlns:p14="http://schemas.microsoft.com/office/powerpoint/2010/main" val="7772360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3AAC3-DFE9-49C8-55D6-B088DD6484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C10E2-F837-28C4-92B1-2827B7187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609194-B6E4-4B87-A3F0-E7DC06226B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4FDED7-7FB8-59EF-C4A2-2EF63444B661}"/>
              </a:ext>
            </a:extLst>
          </p:cNvPr>
          <p:cNvSpPr>
            <a:spLocks noGrp="1"/>
          </p:cNvSpPr>
          <p:nvPr>
            <p:ph type="sldNum" sz="quarter" idx="5"/>
          </p:nvPr>
        </p:nvSpPr>
        <p:spPr/>
        <p:txBody>
          <a:bodyPr/>
          <a:lstStyle/>
          <a:p>
            <a:fld id="{1AF89026-6A7F-4150-95F7-8FDC196B4DB5}" type="slidenum">
              <a:rPr lang="en-US" smtClean="0"/>
              <a:t>88</a:t>
            </a:fld>
            <a:endParaRPr lang="en-US"/>
          </a:p>
        </p:txBody>
      </p:sp>
    </p:spTree>
    <p:extLst>
      <p:ext uri="{BB962C8B-B14F-4D97-AF65-F5344CB8AC3E}">
        <p14:creationId xmlns:p14="http://schemas.microsoft.com/office/powerpoint/2010/main" val="25039020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160F8-0921-F4C3-6471-29315A3D49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3F342A-A2E6-0AA5-88A8-B71B54B5F3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89713-47F2-DFCF-7709-27BA5FEFC500}"/>
              </a:ext>
            </a:extLst>
          </p:cNvPr>
          <p:cNvSpPr>
            <a:spLocks noGrp="1"/>
          </p:cNvSpPr>
          <p:nvPr>
            <p:ph type="body" idx="1"/>
          </p:nvPr>
        </p:nvSpPr>
        <p:spPr/>
        <p:txBody>
          <a:bodyPr/>
          <a:lstStyle/>
          <a:p>
            <a:r>
              <a:rPr lang="en-US" sz="1300" u="sng" dirty="0"/>
              <a:t>Topics/Reference: </a:t>
            </a:r>
            <a:endParaRPr lang="en-US" sz="1300" dirty="0"/>
          </a:p>
          <a:p>
            <a:r>
              <a:rPr lang="en-US" sz="1300" dirty="0"/>
              <a:t>Buying a Capital Equipment (AR File)</a:t>
            </a:r>
          </a:p>
          <a:p>
            <a:r>
              <a:rPr lang="en-US" sz="1300" dirty="0"/>
              <a:t>Welding Project - Figure 8 Weld after Gap issues</a:t>
            </a:r>
          </a:p>
          <a:p>
            <a:r>
              <a:rPr lang="en-US" sz="1300" dirty="0"/>
              <a:t>Draco Specification </a:t>
            </a:r>
          </a:p>
          <a:p>
            <a:r>
              <a:rPr lang="en-US" sz="1300" dirty="0"/>
              <a:t>Scaling a Process to Production - Engineering to Production</a:t>
            </a:r>
          </a:p>
          <a:p>
            <a:r>
              <a:rPr lang="en-US" sz="1300" dirty="0"/>
              <a:t>LM Focal Plane Array Overview Slideshow</a:t>
            </a:r>
          </a:p>
          <a:p>
            <a:r>
              <a:rPr lang="en-US" sz="1300" dirty="0"/>
              <a:t>Process ENB Examples</a:t>
            </a:r>
          </a:p>
          <a:p>
            <a:r>
              <a:rPr lang="en-US" sz="1300" dirty="0"/>
              <a:t>XMR Charts </a:t>
            </a:r>
          </a:p>
          <a:p>
            <a:r>
              <a:rPr lang="en-US" sz="1300" dirty="0"/>
              <a:t>Laser Welding</a:t>
            </a:r>
          </a:p>
          <a:p>
            <a:r>
              <a:rPr lang="en-US" sz="1300" dirty="0"/>
              <a:t>Datum Transferring </a:t>
            </a:r>
          </a:p>
          <a:p>
            <a:r>
              <a:rPr lang="en-US" sz="1300" dirty="0"/>
              <a:t>CMM</a:t>
            </a:r>
          </a:p>
          <a:p>
            <a:r>
              <a:rPr lang="en-US" sz="1300" dirty="0"/>
              <a:t>SEM (Scanning Electron Microscopy) </a:t>
            </a:r>
          </a:p>
          <a:p>
            <a:r>
              <a:rPr lang="en-US" sz="1300" dirty="0"/>
              <a:t>Coupons </a:t>
            </a:r>
          </a:p>
          <a:p>
            <a:r>
              <a:rPr lang="en-US" sz="1300" dirty="0"/>
              <a:t>Design for Manufacturing - </a:t>
            </a:r>
            <a:r>
              <a:rPr lang="en-US" sz="1300" dirty="0">
                <a:hlinkClick r:id="rId3"/>
              </a:rPr>
              <a:t>https://www.engineersedge.com/dfm-dfma.htm</a:t>
            </a:r>
            <a:r>
              <a:rPr lang="en-US" sz="1300" dirty="0"/>
              <a:t> </a:t>
            </a:r>
          </a:p>
          <a:p>
            <a:r>
              <a:rPr lang="en-US" sz="1300" dirty="0"/>
              <a:t>Lessons Learned Failures: Boeing FAUB, CWC Paint Project Delays</a:t>
            </a:r>
          </a:p>
          <a:p>
            <a:r>
              <a:rPr lang="en-US" sz="1300" dirty="0"/>
              <a:t>Spatial Analyzer - SMRs - </a:t>
            </a:r>
          </a:p>
          <a:p>
            <a:r>
              <a:rPr lang="en-US" sz="1300" dirty="0"/>
              <a:t>Wing crushing </a:t>
            </a:r>
            <a:r>
              <a:rPr lang="en-US" sz="1300" dirty="0" err="1"/>
              <a:t>Workstand</a:t>
            </a:r>
            <a:endParaRPr lang="en-US" sz="1300" dirty="0"/>
          </a:p>
          <a:p>
            <a:r>
              <a:rPr lang="en-US" sz="1300" dirty="0"/>
              <a:t>Safety Requirement stories from Gael &amp; Jordan</a:t>
            </a:r>
          </a:p>
          <a:p>
            <a:r>
              <a:rPr lang="en-US" sz="1300" dirty="0"/>
              <a:t>Tooling Project with Safety Interlocks</a:t>
            </a:r>
          </a:p>
          <a:p>
            <a:r>
              <a:rPr lang="en-US" sz="1300" dirty="0"/>
              <a:t>Tooling Project - </a:t>
            </a:r>
            <a:r>
              <a:rPr lang="en-US" sz="1300" dirty="0">
                <a:hlinkClick r:id="rId4"/>
              </a:rPr>
              <a:t>Robot Sealant Applicator</a:t>
            </a:r>
            <a:endParaRPr lang="en-US" sz="1300" dirty="0"/>
          </a:p>
          <a:p>
            <a:r>
              <a:rPr lang="en-US" sz="1300" dirty="0">
                <a:hlinkClick r:id="rId5"/>
              </a:rPr>
              <a:t>Structures Design Engineer Page</a:t>
            </a:r>
            <a:endParaRPr lang="en-US" sz="1300" dirty="0"/>
          </a:p>
          <a:p>
            <a:r>
              <a:rPr lang="en-US" sz="1300" dirty="0"/>
              <a:t>Engineering Playbook - Material Handling Example- </a:t>
            </a:r>
            <a:r>
              <a:rPr lang="en-US" sz="1300" dirty="0">
                <a:hlinkClick r:id="rId6"/>
              </a:rPr>
              <a:t>https://playbook.web.boeing.com/Userinterface/Content.aspx?cId=8.5.1</a:t>
            </a:r>
            <a:endParaRPr lang="en-US" sz="1300" dirty="0"/>
          </a:p>
          <a:p>
            <a:r>
              <a:rPr lang="en-US" sz="1300" dirty="0"/>
              <a:t> </a:t>
            </a:r>
          </a:p>
          <a:p>
            <a:r>
              <a:rPr lang="en-US" sz="1300" dirty="0"/>
              <a:t>Preparing for New Job Hunting: </a:t>
            </a:r>
          </a:p>
          <a:p>
            <a:r>
              <a:rPr lang="en-US" sz="1300" b="1" u="sng" dirty="0"/>
              <a:t>Situational </a:t>
            </a:r>
            <a:endParaRPr lang="en-US" sz="1300" dirty="0"/>
          </a:p>
          <a:p>
            <a:pPr rtl="0" fontAlgn="ctr"/>
            <a:r>
              <a:rPr lang="en-US" sz="1300" dirty="0"/>
              <a:t>Projects STAR Format</a:t>
            </a:r>
          </a:p>
          <a:p>
            <a:pPr lvl="1" rtl="0" fontAlgn="ctr"/>
            <a:r>
              <a:rPr lang="en-US" sz="1300" dirty="0"/>
              <a:t>Tooling</a:t>
            </a:r>
          </a:p>
          <a:p>
            <a:pPr lvl="1" rtl="0" fontAlgn="ctr"/>
            <a:r>
              <a:rPr lang="en-US" sz="1300" dirty="0"/>
              <a:t>Process</a:t>
            </a:r>
          </a:p>
          <a:p>
            <a:pPr lvl="1" rtl="0" fontAlgn="ctr"/>
            <a:r>
              <a:rPr lang="en-US" sz="1300" dirty="0"/>
              <a:t>Manufacturing</a:t>
            </a:r>
          </a:p>
          <a:p>
            <a:r>
              <a:rPr lang="en-US" sz="1300" b="1" u="sng" dirty="0"/>
              <a:t>Technical</a:t>
            </a:r>
            <a:endParaRPr lang="en-US" sz="1300" dirty="0"/>
          </a:p>
          <a:p>
            <a:pPr rtl="0" fontAlgn="ctr"/>
            <a:r>
              <a:rPr lang="en-US" sz="1300" dirty="0"/>
              <a:t>Metallurgy SME Sheet</a:t>
            </a:r>
          </a:p>
          <a:p>
            <a:pPr lvl="1" rtl="0" fontAlgn="ctr"/>
            <a:r>
              <a:rPr lang="en-US" sz="1300" dirty="0"/>
              <a:t>Laser Welding</a:t>
            </a:r>
          </a:p>
          <a:p>
            <a:pPr rtl="0" fontAlgn="ctr"/>
            <a:r>
              <a:rPr lang="en-US" sz="1300" dirty="0"/>
              <a:t>Focal Plane Array 101 Sheet/Summary/Video</a:t>
            </a:r>
          </a:p>
          <a:p>
            <a:pPr rtl="0" fontAlgn="ctr"/>
            <a:r>
              <a:rPr lang="en-US" sz="1300" dirty="0"/>
              <a:t>Airplane Manufacturing Summary/Lessons Learned/Video</a:t>
            </a:r>
          </a:p>
          <a:p>
            <a:pPr rtl="0" fontAlgn="ctr"/>
            <a:r>
              <a:rPr lang="en-US" sz="1300" dirty="0"/>
              <a:t>Side Topics</a:t>
            </a:r>
          </a:p>
          <a:p>
            <a:pPr lvl="1" rtl="0" fontAlgn="ctr"/>
            <a:r>
              <a:rPr lang="en-US" sz="1300" dirty="0"/>
              <a:t>Materials</a:t>
            </a:r>
          </a:p>
          <a:p>
            <a:pPr lvl="1" rtl="0" fontAlgn="ctr"/>
            <a:r>
              <a:rPr lang="en-US" sz="1300" dirty="0"/>
              <a:t>Alignment</a:t>
            </a:r>
          </a:p>
          <a:p>
            <a:pPr lvl="1" rtl="0" fontAlgn="ctr"/>
            <a:r>
              <a:rPr lang="en-US" sz="1300" dirty="0"/>
              <a:t>SPC &amp; Lean Manufacturing</a:t>
            </a:r>
          </a:p>
          <a:p>
            <a:r>
              <a:rPr lang="en-US" sz="1300" b="1" u="sng" dirty="0"/>
              <a:t>Behavioral </a:t>
            </a:r>
            <a:endParaRPr lang="en-US" sz="1300" dirty="0"/>
          </a:p>
          <a:p>
            <a:pPr rtl="0" fontAlgn="ctr"/>
            <a:r>
              <a:rPr lang="en-US" sz="1300" dirty="0"/>
              <a:t>Working with others</a:t>
            </a:r>
          </a:p>
          <a:p>
            <a:pPr rtl="0" fontAlgn="ctr"/>
            <a:r>
              <a:rPr lang="en-US" sz="1300" dirty="0"/>
              <a:t>Risk Management</a:t>
            </a:r>
          </a:p>
          <a:p>
            <a:pPr rtl="0" fontAlgn="ctr"/>
            <a:r>
              <a:rPr lang="en-US" sz="1300" dirty="0"/>
              <a:t>Look up typical interview questions to answer &amp; practice</a:t>
            </a:r>
          </a:p>
          <a:p>
            <a:endParaRPr lang="en-US" dirty="0"/>
          </a:p>
          <a:p>
            <a:endParaRPr lang="en-US" dirty="0"/>
          </a:p>
        </p:txBody>
      </p:sp>
      <p:sp>
        <p:nvSpPr>
          <p:cNvPr id="4" name="Slide Number Placeholder 3">
            <a:extLst>
              <a:ext uri="{FF2B5EF4-FFF2-40B4-BE49-F238E27FC236}">
                <a16:creationId xmlns:a16="http://schemas.microsoft.com/office/drawing/2014/main" id="{1F32708A-68A8-503E-212E-72DB3B95EDCA}"/>
              </a:ext>
            </a:extLst>
          </p:cNvPr>
          <p:cNvSpPr>
            <a:spLocks noGrp="1"/>
          </p:cNvSpPr>
          <p:nvPr>
            <p:ph type="sldNum" sz="quarter" idx="5"/>
          </p:nvPr>
        </p:nvSpPr>
        <p:spPr/>
        <p:txBody>
          <a:bodyPr/>
          <a:lstStyle/>
          <a:p>
            <a:fld id="{1AF89026-6A7F-4150-95F7-8FDC196B4DB5}" type="slidenum">
              <a:rPr lang="en-US" smtClean="0"/>
              <a:t>89</a:t>
            </a:fld>
            <a:endParaRPr lang="en-US"/>
          </a:p>
        </p:txBody>
      </p:sp>
    </p:spTree>
    <p:extLst>
      <p:ext uri="{BB962C8B-B14F-4D97-AF65-F5344CB8AC3E}">
        <p14:creationId xmlns:p14="http://schemas.microsoft.com/office/powerpoint/2010/main" val="33100328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4E941-D389-E340-577F-8C2E8AD4B2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33D767-C00A-C2A5-0FA4-85CF8F2B23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8A4597-79FF-690A-7473-19822658C2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8EA086-F862-C13F-B251-A5F769666759}"/>
              </a:ext>
            </a:extLst>
          </p:cNvPr>
          <p:cNvSpPr>
            <a:spLocks noGrp="1"/>
          </p:cNvSpPr>
          <p:nvPr>
            <p:ph type="sldNum" sz="quarter" idx="5"/>
          </p:nvPr>
        </p:nvSpPr>
        <p:spPr/>
        <p:txBody>
          <a:bodyPr/>
          <a:lstStyle/>
          <a:p>
            <a:fld id="{1AF89026-6A7F-4150-95F7-8FDC196B4DB5}" type="slidenum">
              <a:rPr lang="en-US" smtClean="0"/>
              <a:t>90</a:t>
            </a:fld>
            <a:endParaRPr lang="en-US"/>
          </a:p>
        </p:txBody>
      </p:sp>
    </p:spTree>
    <p:extLst>
      <p:ext uri="{BB962C8B-B14F-4D97-AF65-F5344CB8AC3E}">
        <p14:creationId xmlns:p14="http://schemas.microsoft.com/office/powerpoint/2010/main" val="3273192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2D296-17E8-253B-45F1-8157ED24E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9539F4-F35D-56E0-E328-783B788640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02B1E2-B1AF-A4C2-9AEC-F783E60A1A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5193F1-B620-9D22-B42B-A39716F71E8D}"/>
              </a:ext>
            </a:extLst>
          </p:cNvPr>
          <p:cNvSpPr>
            <a:spLocks noGrp="1"/>
          </p:cNvSpPr>
          <p:nvPr>
            <p:ph type="sldNum" sz="quarter" idx="5"/>
          </p:nvPr>
        </p:nvSpPr>
        <p:spPr/>
        <p:txBody>
          <a:bodyPr/>
          <a:lstStyle/>
          <a:p>
            <a:fld id="{1AF89026-6A7F-4150-95F7-8FDC196B4DB5}" type="slidenum">
              <a:rPr lang="en-US" smtClean="0"/>
              <a:t>9</a:t>
            </a:fld>
            <a:endParaRPr lang="en-US"/>
          </a:p>
        </p:txBody>
      </p:sp>
    </p:spTree>
    <p:extLst>
      <p:ext uri="{BB962C8B-B14F-4D97-AF65-F5344CB8AC3E}">
        <p14:creationId xmlns:p14="http://schemas.microsoft.com/office/powerpoint/2010/main" val="4123753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D571-3F98-DB53-5E28-1330A44327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D194E7-B876-70F6-9553-FF42F37DA3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2A221D-6D93-4A7D-80E7-7ABD9404C174}"/>
              </a:ext>
            </a:extLst>
          </p:cNvPr>
          <p:cNvSpPr>
            <a:spLocks noGrp="1"/>
          </p:cNvSpPr>
          <p:nvPr>
            <p:ph type="dt" sz="half" idx="10"/>
          </p:nvPr>
        </p:nvSpPr>
        <p:spPr/>
        <p:txBody>
          <a:bodyPr/>
          <a:lstStyle/>
          <a:p>
            <a:fld id="{096A7D27-6088-47D2-861C-5341A87CFB4D}" type="datetimeFigureOut">
              <a:rPr lang="en-US" smtClean="0"/>
              <a:t>2/2/2026</a:t>
            </a:fld>
            <a:endParaRPr lang="en-US"/>
          </a:p>
        </p:txBody>
      </p:sp>
      <p:sp>
        <p:nvSpPr>
          <p:cNvPr id="5" name="Footer Placeholder 4">
            <a:extLst>
              <a:ext uri="{FF2B5EF4-FFF2-40B4-BE49-F238E27FC236}">
                <a16:creationId xmlns:a16="http://schemas.microsoft.com/office/drawing/2014/main" id="{9982B0CF-6BF5-3823-9730-4C5B9310AC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6EB965-7DB4-BCE8-CBE0-5E22E20D792C}"/>
              </a:ext>
            </a:extLst>
          </p:cNvPr>
          <p:cNvSpPr>
            <a:spLocks noGrp="1"/>
          </p:cNvSpPr>
          <p:nvPr>
            <p:ph type="sldNum" sz="quarter" idx="12"/>
          </p:nvPr>
        </p:nvSpPr>
        <p:spPr/>
        <p:txBody>
          <a:bodyPr/>
          <a:lstStyle/>
          <a:p>
            <a:fld id="{3C738FD5-9DF6-42D3-8482-AE59100DEF6D}" type="slidenum">
              <a:rPr lang="en-US" smtClean="0"/>
              <a:t>‹#›</a:t>
            </a:fld>
            <a:endParaRPr lang="en-US"/>
          </a:p>
        </p:txBody>
      </p:sp>
    </p:spTree>
    <p:extLst>
      <p:ext uri="{BB962C8B-B14F-4D97-AF65-F5344CB8AC3E}">
        <p14:creationId xmlns:p14="http://schemas.microsoft.com/office/powerpoint/2010/main" val="2854271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B95D-4065-A78F-3A46-CDD6D6D1CC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E1C949-6209-C3A1-CEF5-8B9821FB6C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0308B1-74EE-F15F-E890-6F2A73688411}"/>
              </a:ext>
            </a:extLst>
          </p:cNvPr>
          <p:cNvSpPr>
            <a:spLocks noGrp="1"/>
          </p:cNvSpPr>
          <p:nvPr>
            <p:ph type="dt" sz="half" idx="10"/>
          </p:nvPr>
        </p:nvSpPr>
        <p:spPr/>
        <p:txBody>
          <a:bodyPr/>
          <a:lstStyle/>
          <a:p>
            <a:fld id="{096A7D27-6088-47D2-861C-5341A87CFB4D}" type="datetimeFigureOut">
              <a:rPr lang="en-US" smtClean="0"/>
              <a:t>2/2/2026</a:t>
            </a:fld>
            <a:endParaRPr lang="en-US"/>
          </a:p>
        </p:txBody>
      </p:sp>
      <p:sp>
        <p:nvSpPr>
          <p:cNvPr id="5" name="Footer Placeholder 4">
            <a:extLst>
              <a:ext uri="{FF2B5EF4-FFF2-40B4-BE49-F238E27FC236}">
                <a16:creationId xmlns:a16="http://schemas.microsoft.com/office/drawing/2014/main" id="{B11AA4D8-7F24-7C6F-F0DF-D7F3F9340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636FEF-124B-2993-F309-2D49E66A29BE}"/>
              </a:ext>
            </a:extLst>
          </p:cNvPr>
          <p:cNvSpPr>
            <a:spLocks noGrp="1"/>
          </p:cNvSpPr>
          <p:nvPr>
            <p:ph type="sldNum" sz="quarter" idx="12"/>
          </p:nvPr>
        </p:nvSpPr>
        <p:spPr/>
        <p:txBody>
          <a:bodyPr/>
          <a:lstStyle/>
          <a:p>
            <a:fld id="{3C738FD5-9DF6-42D3-8482-AE59100DEF6D}" type="slidenum">
              <a:rPr lang="en-US" smtClean="0"/>
              <a:t>‹#›</a:t>
            </a:fld>
            <a:endParaRPr lang="en-US"/>
          </a:p>
        </p:txBody>
      </p:sp>
    </p:spTree>
    <p:extLst>
      <p:ext uri="{BB962C8B-B14F-4D97-AF65-F5344CB8AC3E}">
        <p14:creationId xmlns:p14="http://schemas.microsoft.com/office/powerpoint/2010/main" val="1306250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4BDFAE-7DFD-72BA-4DF2-E5CA3C935D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E9A086-D6F1-6048-1290-AEF8BD19CD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B54605-3CD5-7BC0-19BA-2D43BA459D02}"/>
              </a:ext>
            </a:extLst>
          </p:cNvPr>
          <p:cNvSpPr>
            <a:spLocks noGrp="1"/>
          </p:cNvSpPr>
          <p:nvPr>
            <p:ph type="dt" sz="half" idx="10"/>
          </p:nvPr>
        </p:nvSpPr>
        <p:spPr/>
        <p:txBody>
          <a:bodyPr/>
          <a:lstStyle/>
          <a:p>
            <a:fld id="{096A7D27-6088-47D2-861C-5341A87CFB4D}" type="datetimeFigureOut">
              <a:rPr lang="en-US" smtClean="0"/>
              <a:t>2/2/2026</a:t>
            </a:fld>
            <a:endParaRPr lang="en-US"/>
          </a:p>
        </p:txBody>
      </p:sp>
      <p:sp>
        <p:nvSpPr>
          <p:cNvPr id="5" name="Footer Placeholder 4">
            <a:extLst>
              <a:ext uri="{FF2B5EF4-FFF2-40B4-BE49-F238E27FC236}">
                <a16:creationId xmlns:a16="http://schemas.microsoft.com/office/drawing/2014/main" id="{B11CDC56-F513-CAF1-5553-2A36AE8374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749F7D-18A7-BAF1-131F-717741D8819C}"/>
              </a:ext>
            </a:extLst>
          </p:cNvPr>
          <p:cNvSpPr>
            <a:spLocks noGrp="1"/>
          </p:cNvSpPr>
          <p:nvPr>
            <p:ph type="sldNum" sz="quarter" idx="12"/>
          </p:nvPr>
        </p:nvSpPr>
        <p:spPr/>
        <p:txBody>
          <a:bodyPr/>
          <a:lstStyle/>
          <a:p>
            <a:fld id="{3C738FD5-9DF6-42D3-8482-AE59100DEF6D}" type="slidenum">
              <a:rPr lang="en-US" smtClean="0"/>
              <a:t>‹#›</a:t>
            </a:fld>
            <a:endParaRPr lang="en-US"/>
          </a:p>
        </p:txBody>
      </p:sp>
    </p:spTree>
    <p:extLst>
      <p:ext uri="{BB962C8B-B14F-4D97-AF65-F5344CB8AC3E}">
        <p14:creationId xmlns:p14="http://schemas.microsoft.com/office/powerpoint/2010/main" val="82389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785E-F0CB-35F8-824C-D87BDA3341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9BB9BA-391A-83B8-C8A3-F225C5CED6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35846C-A175-705F-81DA-823E783DD760}"/>
              </a:ext>
            </a:extLst>
          </p:cNvPr>
          <p:cNvSpPr>
            <a:spLocks noGrp="1"/>
          </p:cNvSpPr>
          <p:nvPr>
            <p:ph type="dt" sz="half" idx="10"/>
          </p:nvPr>
        </p:nvSpPr>
        <p:spPr/>
        <p:txBody>
          <a:bodyPr/>
          <a:lstStyle/>
          <a:p>
            <a:fld id="{096A7D27-6088-47D2-861C-5341A87CFB4D}" type="datetimeFigureOut">
              <a:rPr lang="en-US" smtClean="0"/>
              <a:t>2/2/2026</a:t>
            </a:fld>
            <a:endParaRPr lang="en-US"/>
          </a:p>
        </p:txBody>
      </p:sp>
      <p:sp>
        <p:nvSpPr>
          <p:cNvPr id="5" name="Footer Placeholder 4">
            <a:extLst>
              <a:ext uri="{FF2B5EF4-FFF2-40B4-BE49-F238E27FC236}">
                <a16:creationId xmlns:a16="http://schemas.microsoft.com/office/drawing/2014/main" id="{A3D39C2A-082B-4B2D-186C-580B316FA1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F2DCC-2C3E-228B-209E-EC72B71BEB03}"/>
              </a:ext>
            </a:extLst>
          </p:cNvPr>
          <p:cNvSpPr>
            <a:spLocks noGrp="1"/>
          </p:cNvSpPr>
          <p:nvPr>
            <p:ph type="sldNum" sz="quarter" idx="12"/>
          </p:nvPr>
        </p:nvSpPr>
        <p:spPr/>
        <p:txBody>
          <a:bodyPr/>
          <a:lstStyle/>
          <a:p>
            <a:fld id="{3C738FD5-9DF6-42D3-8482-AE59100DEF6D}" type="slidenum">
              <a:rPr lang="en-US" smtClean="0"/>
              <a:t>‹#›</a:t>
            </a:fld>
            <a:endParaRPr lang="en-US"/>
          </a:p>
        </p:txBody>
      </p:sp>
    </p:spTree>
    <p:extLst>
      <p:ext uri="{BB962C8B-B14F-4D97-AF65-F5344CB8AC3E}">
        <p14:creationId xmlns:p14="http://schemas.microsoft.com/office/powerpoint/2010/main" val="371573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ADA79-1567-1CB5-2613-685D6809BA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78A3DB-238E-9342-7405-2FDB6676CA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5597C1-E90B-EA44-AA08-3E8DC43F6DEB}"/>
              </a:ext>
            </a:extLst>
          </p:cNvPr>
          <p:cNvSpPr>
            <a:spLocks noGrp="1"/>
          </p:cNvSpPr>
          <p:nvPr>
            <p:ph type="dt" sz="half" idx="10"/>
          </p:nvPr>
        </p:nvSpPr>
        <p:spPr/>
        <p:txBody>
          <a:bodyPr/>
          <a:lstStyle/>
          <a:p>
            <a:fld id="{096A7D27-6088-47D2-861C-5341A87CFB4D}" type="datetimeFigureOut">
              <a:rPr lang="en-US" smtClean="0"/>
              <a:t>2/2/2026</a:t>
            </a:fld>
            <a:endParaRPr lang="en-US"/>
          </a:p>
        </p:txBody>
      </p:sp>
      <p:sp>
        <p:nvSpPr>
          <p:cNvPr id="5" name="Footer Placeholder 4">
            <a:extLst>
              <a:ext uri="{FF2B5EF4-FFF2-40B4-BE49-F238E27FC236}">
                <a16:creationId xmlns:a16="http://schemas.microsoft.com/office/drawing/2014/main" id="{BED1ABBB-8323-E6B2-3DA2-5FF632249B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09C9D-5DD8-4A28-E180-E22902C14E86}"/>
              </a:ext>
            </a:extLst>
          </p:cNvPr>
          <p:cNvSpPr>
            <a:spLocks noGrp="1"/>
          </p:cNvSpPr>
          <p:nvPr>
            <p:ph type="sldNum" sz="quarter" idx="12"/>
          </p:nvPr>
        </p:nvSpPr>
        <p:spPr/>
        <p:txBody>
          <a:bodyPr/>
          <a:lstStyle/>
          <a:p>
            <a:fld id="{3C738FD5-9DF6-42D3-8482-AE59100DEF6D}" type="slidenum">
              <a:rPr lang="en-US" smtClean="0"/>
              <a:t>‹#›</a:t>
            </a:fld>
            <a:endParaRPr lang="en-US"/>
          </a:p>
        </p:txBody>
      </p:sp>
    </p:spTree>
    <p:extLst>
      <p:ext uri="{BB962C8B-B14F-4D97-AF65-F5344CB8AC3E}">
        <p14:creationId xmlns:p14="http://schemas.microsoft.com/office/powerpoint/2010/main" val="1716470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542F-F4F5-3D67-2AE5-403BA09CDF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2904C-413F-A171-F683-D9602C3506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94DD4D-25BD-DAC6-5496-526CDCB7E9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4B2336-15FF-016D-6363-8C3439B52CDA}"/>
              </a:ext>
            </a:extLst>
          </p:cNvPr>
          <p:cNvSpPr>
            <a:spLocks noGrp="1"/>
          </p:cNvSpPr>
          <p:nvPr>
            <p:ph type="dt" sz="half" idx="10"/>
          </p:nvPr>
        </p:nvSpPr>
        <p:spPr/>
        <p:txBody>
          <a:bodyPr/>
          <a:lstStyle/>
          <a:p>
            <a:fld id="{096A7D27-6088-47D2-861C-5341A87CFB4D}" type="datetimeFigureOut">
              <a:rPr lang="en-US" smtClean="0"/>
              <a:t>2/2/2026</a:t>
            </a:fld>
            <a:endParaRPr lang="en-US"/>
          </a:p>
        </p:txBody>
      </p:sp>
      <p:sp>
        <p:nvSpPr>
          <p:cNvPr id="6" name="Footer Placeholder 5">
            <a:extLst>
              <a:ext uri="{FF2B5EF4-FFF2-40B4-BE49-F238E27FC236}">
                <a16:creationId xmlns:a16="http://schemas.microsoft.com/office/drawing/2014/main" id="{872A167C-6759-4F53-18F4-4BD2105E55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F8C7AF-B198-2CC5-E817-780828641EDE}"/>
              </a:ext>
            </a:extLst>
          </p:cNvPr>
          <p:cNvSpPr>
            <a:spLocks noGrp="1"/>
          </p:cNvSpPr>
          <p:nvPr>
            <p:ph type="sldNum" sz="quarter" idx="12"/>
          </p:nvPr>
        </p:nvSpPr>
        <p:spPr/>
        <p:txBody>
          <a:bodyPr/>
          <a:lstStyle/>
          <a:p>
            <a:fld id="{3C738FD5-9DF6-42D3-8482-AE59100DEF6D}" type="slidenum">
              <a:rPr lang="en-US" smtClean="0"/>
              <a:t>‹#›</a:t>
            </a:fld>
            <a:endParaRPr lang="en-US"/>
          </a:p>
        </p:txBody>
      </p:sp>
    </p:spTree>
    <p:extLst>
      <p:ext uri="{BB962C8B-B14F-4D97-AF65-F5344CB8AC3E}">
        <p14:creationId xmlns:p14="http://schemas.microsoft.com/office/powerpoint/2010/main" val="3892684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485E8-19EA-8A8F-2B07-F49053AA54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2083DC-A4AA-CD1F-A3B3-7C1F04E982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2A3B73-22B9-6473-6473-569C4797E5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3069BB-ED88-0E53-9764-2397A770AF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02F170-7416-0B77-9497-74ECBF46D7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83F890-56E2-5DB7-F88C-97E3CD6601A9}"/>
              </a:ext>
            </a:extLst>
          </p:cNvPr>
          <p:cNvSpPr>
            <a:spLocks noGrp="1"/>
          </p:cNvSpPr>
          <p:nvPr>
            <p:ph type="dt" sz="half" idx="10"/>
          </p:nvPr>
        </p:nvSpPr>
        <p:spPr/>
        <p:txBody>
          <a:bodyPr/>
          <a:lstStyle/>
          <a:p>
            <a:fld id="{096A7D27-6088-47D2-861C-5341A87CFB4D}" type="datetimeFigureOut">
              <a:rPr lang="en-US" smtClean="0"/>
              <a:t>2/2/2026</a:t>
            </a:fld>
            <a:endParaRPr lang="en-US"/>
          </a:p>
        </p:txBody>
      </p:sp>
      <p:sp>
        <p:nvSpPr>
          <p:cNvPr id="8" name="Footer Placeholder 7">
            <a:extLst>
              <a:ext uri="{FF2B5EF4-FFF2-40B4-BE49-F238E27FC236}">
                <a16:creationId xmlns:a16="http://schemas.microsoft.com/office/drawing/2014/main" id="{3B5CF349-6C46-264D-00B3-D98C429F3E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BD26A0-C3DD-6B22-ABB6-59C335DF70A1}"/>
              </a:ext>
            </a:extLst>
          </p:cNvPr>
          <p:cNvSpPr>
            <a:spLocks noGrp="1"/>
          </p:cNvSpPr>
          <p:nvPr>
            <p:ph type="sldNum" sz="quarter" idx="12"/>
          </p:nvPr>
        </p:nvSpPr>
        <p:spPr/>
        <p:txBody>
          <a:bodyPr/>
          <a:lstStyle/>
          <a:p>
            <a:fld id="{3C738FD5-9DF6-42D3-8482-AE59100DEF6D}" type="slidenum">
              <a:rPr lang="en-US" smtClean="0"/>
              <a:t>‹#›</a:t>
            </a:fld>
            <a:endParaRPr lang="en-US"/>
          </a:p>
        </p:txBody>
      </p:sp>
    </p:spTree>
    <p:extLst>
      <p:ext uri="{BB962C8B-B14F-4D97-AF65-F5344CB8AC3E}">
        <p14:creationId xmlns:p14="http://schemas.microsoft.com/office/powerpoint/2010/main" val="3679059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B33EB-8F8F-075D-5238-F301350404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E16158-751D-3BF7-386D-C2404E48BD34}"/>
              </a:ext>
            </a:extLst>
          </p:cNvPr>
          <p:cNvSpPr>
            <a:spLocks noGrp="1"/>
          </p:cNvSpPr>
          <p:nvPr>
            <p:ph type="dt" sz="half" idx="10"/>
          </p:nvPr>
        </p:nvSpPr>
        <p:spPr/>
        <p:txBody>
          <a:bodyPr/>
          <a:lstStyle/>
          <a:p>
            <a:fld id="{096A7D27-6088-47D2-861C-5341A87CFB4D}" type="datetimeFigureOut">
              <a:rPr lang="en-US" smtClean="0"/>
              <a:t>2/2/2026</a:t>
            </a:fld>
            <a:endParaRPr lang="en-US"/>
          </a:p>
        </p:txBody>
      </p:sp>
      <p:sp>
        <p:nvSpPr>
          <p:cNvPr id="4" name="Footer Placeholder 3">
            <a:extLst>
              <a:ext uri="{FF2B5EF4-FFF2-40B4-BE49-F238E27FC236}">
                <a16:creationId xmlns:a16="http://schemas.microsoft.com/office/drawing/2014/main" id="{98F9F466-FCB9-7B00-D376-5A8800B0F2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33F75F-E72D-E9AF-316A-F076309158E1}"/>
              </a:ext>
            </a:extLst>
          </p:cNvPr>
          <p:cNvSpPr>
            <a:spLocks noGrp="1"/>
          </p:cNvSpPr>
          <p:nvPr>
            <p:ph type="sldNum" sz="quarter" idx="12"/>
          </p:nvPr>
        </p:nvSpPr>
        <p:spPr/>
        <p:txBody>
          <a:bodyPr/>
          <a:lstStyle/>
          <a:p>
            <a:fld id="{3C738FD5-9DF6-42D3-8482-AE59100DEF6D}" type="slidenum">
              <a:rPr lang="en-US" smtClean="0"/>
              <a:t>‹#›</a:t>
            </a:fld>
            <a:endParaRPr lang="en-US"/>
          </a:p>
        </p:txBody>
      </p:sp>
    </p:spTree>
    <p:extLst>
      <p:ext uri="{BB962C8B-B14F-4D97-AF65-F5344CB8AC3E}">
        <p14:creationId xmlns:p14="http://schemas.microsoft.com/office/powerpoint/2010/main" val="3488537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EEB50-CB72-372E-25A0-526B2A6E756C}"/>
              </a:ext>
            </a:extLst>
          </p:cNvPr>
          <p:cNvSpPr>
            <a:spLocks noGrp="1"/>
          </p:cNvSpPr>
          <p:nvPr>
            <p:ph type="dt" sz="half" idx="10"/>
          </p:nvPr>
        </p:nvSpPr>
        <p:spPr/>
        <p:txBody>
          <a:bodyPr/>
          <a:lstStyle/>
          <a:p>
            <a:fld id="{096A7D27-6088-47D2-861C-5341A87CFB4D}" type="datetimeFigureOut">
              <a:rPr lang="en-US" smtClean="0"/>
              <a:t>2/2/2026</a:t>
            </a:fld>
            <a:endParaRPr lang="en-US"/>
          </a:p>
        </p:txBody>
      </p:sp>
      <p:sp>
        <p:nvSpPr>
          <p:cNvPr id="3" name="Footer Placeholder 2">
            <a:extLst>
              <a:ext uri="{FF2B5EF4-FFF2-40B4-BE49-F238E27FC236}">
                <a16:creationId xmlns:a16="http://schemas.microsoft.com/office/drawing/2014/main" id="{29989F51-C45F-A71A-CF45-6AD34FAB6D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A26504-ED53-7053-6E41-376AA1288871}"/>
              </a:ext>
            </a:extLst>
          </p:cNvPr>
          <p:cNvSpPr>
            <a:spLocks noGrp="1"/>
          </p:cNvSpPr>
          <p:nvPr>
            <p:ph type="sldNum" sz="quarter" idx="12"/>
          </p:nvPr>
        </p:nvSpPr>
        <p:spPr/>
        <p:txBody>
          <a:bodyPr/>
          <a:lstStyle/>
          <a:p>
            <a:fld id="{3C738FD5-9DF6-42D3-8482-AE59100DEF6D}" type="slidenum">
              <a:rPr lang="en-US" smtClean="0"/>
              <a:t>‹#›</a:t>
            </a:fld>
            <a:endParaRPr lang="en-US"/>
          </a:p>
        </p:txBody>
      </p:sp>
    </p:spTree>
    <p:extLst>
      <p:ext uri="{BB962C8B-B14F-4D97-AF65-F5344CB8AC3E}">
        <p14:creationId xmlns:p14="http://schemas.microsoft.com/office/powerpoint/2010/main" val="1422293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8CC3-1118-363B-C23A-93286D8DD7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D6EAB5-A90D-452F-F0DF-E0BCBFC346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F993FE-D48A-8B19-D676-47CFC09438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9F396A-9FE8-2488-0E8A-299DE30A66D8}"/>
              </a:ext>
            </a:extLst>
          </p:cNvPr>
          <p:cNvSpPr>
            <a:spLocks noGrp="1"/>
          </p:cNvSpPr>
          <p:nvPr>
            <p:ph type="dt" sz="half" idx="10"/>
          </p:nvPr>
        </p:nvSpPr>
        <p:spPr/>
        <p:txBody>
          <a:bodyPr/>
          <a:lstStyle/>
          <a:p>
            <a:fld id="{096A7D27-6088-47D2-861C-5341A87CFB4D}" type="datetimeFigureOut">
              <a:rPr lang="en-US" smtClean="0"/>
              <a:t>2/2/2026</a:t>
            </a:fld>
            <a:endParaRPr lang="en-US"/>
          </a:p>
        </p:txBody>
      </p:sp>
      <p:sp>
        <p:nvSpPr>
          <p:cNvPr id="6" name="Footer Placeholder 5">
            <a:extLst>
              <a:ext uri="{FF2B5EF4-FFF2-40B4-BE49-F238E27FC236}">
                <a16:creationId xmlns:a16="http://schemas.microsoft.com/office/drawing/2014/main" id="{9E6AE31F-78D5-C8F9-73ED-33C5C974F5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2044BB-09EF-3F80-081D-9381E0021935}"/>
              </a:ext>
            </a:extLst>
          </p:cNvPr>
          <p:cNvSpPr>
            <a:spLocks noGrp="1"/>
          </p:cNvSpPr>
          <p:nvPr>
            <p:ph type="sldNum" sz="quarter" idx="12"/>
          </p:nvPr>
        </p:nvSpPr>
        <p:spPr/>
        <p:txBody>
          <a:bodyPr/>
          <a:lstStyle/>
          <a:p>
            <a:fld id="{3C738FD5-9DF6-42D3-8482-AE59100DEF6D}" type="slidenum">
              <a:rPr lang="en-US" smtClean="0"/>
              <a:t>‹#›</a:t>
            </a:fld>
            <a:endParaRPr lang="en-US"/>
          </a:p>
        </p:txBody>
      </p:sp>
    </p:spTree>
    <p:extLst>
      <p:ext uri="{BB962C8B-B14F-4D97-AF65-F5344CB8AC3E}">
        <p14:creationId xmlns:p14="http://schemas.microsoft.com/office/powerpoint/2010/main" val="2192501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BE0C1-9A4E-A868-CE8B-EC754C99CF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4AD09E-58EB-4FEA-DBC1-3E2F2A31AD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3C72FB-2ED6-2421-8FFE-AC4E2FF828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3451D6-C27A-B7BC-FC72-48646BCED4A7}"/>
              </a:ext>
            </a:extLst>
          </p:cNvPr>
          <p:cNvSpPr>
            <a:spLocks noGrp="1"/>
          </p:cNvSpPr>
          <p:nvPr>
            <p:ph type="dt" sz="half" idx="10"/>
          </p:nvPr>
        </p:nvSpPr>
        <p:spPr/>
        <p:txBody>
          <a:bodyPr/>
          <a:lstStyle/>
          <a:p>
            <a:fld id="{096A7D27-6088-47D2-861C-5341A87CFB4D}" type="datetimeFigureOut">
              <a:rPr lang="en-US" smtClean="0"/>
              <a:t>2/2/2026</a:t>
            </a:fld>
            <a:endParaRPr lang="en-US"/>
          </a:p>
        </p:txBody>
      </p:sp>
      <p:sp>
        <p:nvSpPr>
          <p:cNvPr id="6" name="Footer Placeholder 5">
            <a:extLst>
              <a:ext uri="{FF2B5EF4-FFF2-40B4-BE49-F238E27FC236}">
                <a16:creationId xmlns:a16="http://schemas.microsoft.com/office/drawing/2014/main" id="{4BB228C7-DB5B-79E2-93EB-9CDD42B483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1684F6-0E5C-1EF1-F3DD-137EB15862F0}"/>
              </a:ext>
            </a:extLst>
          </p:cNvPr>
          <p:cNvSpPr>
            <a:spLocks noGrp="1"/>
          </p:cNvSpPr>
          <p:nvPr>
            <p:ph type="sldNum" sz="quarter" idx="12"/>
          </p:nvPr>
        </p:nvSpPr>
        <p:spPr/>
        <p:txBody>
          <a:bodyPr/>
          <a:lstStyle/>
          <a:p>
            <a:fld id="{3C738FD5-9DF6-42D3-8482-AE59100DEF6D}" type="slidenum">
              <a:rPr lang="en-US" smtClean="0"/>
              <a:t>‹#›</a:t>
            </a:fld>
            <a:endParaRPr lang="en-US"/>
          </a:p>
        </p:txBody>
      </p:sp>
    </p:spTree>
    <p:extLst>
      <p:ext uri="{BB962C8B-B14F-4D97-AF65-F5344CB8AC3E}">
        <p14:creationId xmlns:p14="http://schemas.microsoft.com/office/powerpoint/2010/main" val="1178725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1F071C-0F45-6FFE-4428-2EFE3A1759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13FADF-F643-033C-4589-1DA6AF3807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C05B2A-5CD5-0B6F-9E32-E4AB0241E0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96A7D27-6088-47D2-861C-5341A87CFB4D}" type="datetimeFigureOut">
              <a:rPr lang="en-US" smtClean="0"/>
              <a:t>2/2/2026</a:t>
            </a:fld>
            <a:endParaRPr lang="en-US"/>
          </a:p>
        </p:txBody>
      </p:sp>
      <p:sp>
        <p:nvSpPr>
          <p:cNvPr id="5" name="Footer Placeholder 4">
            <a:extLst>
              <a:ext uri="{FF2B5EF4-FFF2-40B4-BE49-F238E27FC236}">
                <a16:creationId xmlns:a16="http://schemas.microsoft.com/office/drawing/2014/main" id="{4581EB92-9BAC-CCB7-725D-63D25410D1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A05DB2A-8B6B-CF69-2C34-B4A982AA8E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C738FD5-9DF6-42D3-8482-AE59100DEF6D}" type="slidenum">
              <a:rPr lang="en-US" smtClean="0"/>
              <a:t>‹#›</a:t>
            </a:fld>
            <a:endParaRPr lang="en-US"/>
          </a:p>
        </p:txBody>
      </p:sp>
    </p:spTree>
    <p:extLst>
      <p:ext uri="{BB962C8B-B14F-4D97-AF65-F5344CB8AC3E}">
        <p14:creationId xmlns:p14="http://schemas.microsoft.com/office/powerpoint/2010/main" val="260836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jp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1.png"/><Relationship Id="rId7" Type="http://schemas.openxmlformats.org/officeDocument/2006/relationships/image" Target="../media/image39.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jpeg"/><Relationship Id="rId4" Type="http://schemas.openxmlformats.org/officeDocument/2006/relationships/image" Target="../media/image42.jpg"/><Relationship Id="rId9" Type="http://schemas.openxmlformats.org/officeDocument/2006/relationships/image" Target="../media/image47.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mailto:baileywu@boeing.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jp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8.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jpg"/><Relationship Id="rId9"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8" Type="http://schemas.openxmlformats.org/officeDocument/2006/relationships/hyperlink" Target="https://uw.joinhandshake.com/stu/articles/10372" TargetMode="External"/><Relationship Id="rId3" Type="http://schemas.openxmlformats.org/officeDocument/2006/relationships/image" Target="../media/image1.png"/><Relationship Id="rId7" Type="http://schemas.openxmlformats.org/officeDocument/2006/relationships/hyperlink" Target="https://careers.uw.edu/resources/category/free-subscriptions-for-huskies/?_gl=1*1bi4no1*_ga*MTU3ODY3ODYwMS4xNzIwMDIxMzAy*_ga_3T65WK0BM8*czE3NTU3OTY0MjAkbzE2JGcxJHQxNzU1Nzk2NDg2JGo1NSRsMCRoMA..*_gcl_au*MTk4NzI2ODE4OC4xNzU1Nzk2NDIw*_ga_JLHM9WH4JV*czE3NTU3OTY0MjAkbzE2JGcxJHQxNzU1Nzk2NDg2JGo1NSRsMCRoMA.."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hyperlink" Target="https://careers.uw.edu/channels/diy-resources/" TargetMode="External"/><Relationship Id="rId5" Type="http://schemas.openxmlformats.org/officeDocument/2006/relationships/hyperlink" Target="https://www.washington.edu/graduation/after-graduation/" TargetMode="External"/><Relationship Id="rId4" Type="http://schemas.openxmlformats.org/officeDocument/2006/relationships/hyperlink" Target="https://careers.uw.edu/schedule-an-appointment-with-a-career-coach/?_gl=1*1yuf3gp*_ga*MTU3ODY3ODYwMS4xNzIwMDIxMzAy*_ga_3T65WK0BM8*czE3NTU3OTY0MjAkbzE2JGcxJHQxNzU1Nzk2NDg2JGo1NSRsMCRoMA..*_gcl_au*MTk4NzI2ODE4OC4xNzU1Nzk2NDIw*_ga_JLHM9WH4JV*czE3NTU3OTY0MjAkbzE2JGcxJHQxNzU1Nzk2NDg2JGo1NSRsMCRoMA.."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hyperlink" Target="https://uw.joinhandshake.com/stu/articles/10372"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jpg"/><Relationship Id="rId12"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jpg"/><Relationship Id="rId11" Type="http://schemas.openxmlformats.org/officeDocument/2006/relationships/image" Target="../media/image27.jpg"/><Relationship Id="rId5" Type="http://schemas.openxmlformats.org/officeDocument/2006/relationships/image" Target="../media/image21.png"/><Relationship Id="rId15" Type="http://schemas.openxmlformats.org/officeDocument/2006/relationships/image" Target="../media/image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jpg"/><Relationship Id="rId14" Type="http://schemas.openxmlformats.org/officeDocument/2006/relationships/image" Target="../media/image30.jp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4D28-1440-8CDB-EC6E-1B0754BA7E4E}"/>
              </a:ext>
            </a:extLst>
          </p:cNvPr>
          <p:cNvSpPr>
            <a:spLocks noGrp="1"/>
          </p:cNvSpPr>
          <p:nvPr>
            <p:ph type="ctrTitle"/>
          </p:nvPr>
        </p:nvSpPr>
        <p:spPr>
          <a:xfrm>
            <a:off x="752030" y="3312319"/>
            <a:ext cx="10665270" cy="937679"/>
          </a:xfrm>
        </p:spPr>
        <p:txBody>
          <a:bodyPr>
            <a:noAutofit/>
          </a:bodyPr>
          <a:lstStyle/>
          <a:p>
            <a:pPr algn="l"/>
            <a:r>
              <a:rPr lang="en-US" sz="4800" b="1" dirty="0">
                <a:latin typeface="Arial" panose="020B0604020202020204" pitchFamily="34" charset="0"/>
                <a:cs typeface="Arial" panose="020B0604020202020204" pitchFamily="34" charset="0"/>
              </a:rPr>
              <a:t>Engineer Your Life – Bailey Edition</a:t>
            </a:r>
          </a:p>
        </p:txBody>
      </p:sp>
      <p:sp>
        <p:nvSpPr>
          <p:cNvPr id="3" name="Subtitle 2">
            <a:extLst>
              <a:ext uri="{FF2B5EF4-FFF2-40B4-BE49-F238E27FC236}">
                <a16:creationId xmlns:a16="http://schemas.microsoft.com/office/drawing/2014/main" id="{B7EF10F5-C486-4C75-804A-4D7DF6FDF484}"/>
              </a:ext>
            </a:extLst>
          </p:cNvPr>
          <p:cNvSpPr>
            <a:spLocks noGrp="1"/>
          </p:cNvSpPr>
          <p:nvPr>
            <p:ph type="subTitle" idx="1"/>
          </p:nvPr>
        </p:nvSpPr>
        <p:spPr>
          <a:xfrm>
            <a:off x="752030" y="4737395"/>
            <a:ext cx="9144000" cy="1263355"/>
          </a:xfrm>
        </p:spPr>
        <p:txBody>
          <a:bodyPr>
            <a:normAutofit/>
          </a:bodyPr>
          <a:lstStyle/>
          <a:p>
            <a:pPr algn="l">
              <a:spcBef>
                <a:spcPts val="0"/>
              </a:spcBef>
            </a:pPr>
            <a:r>
              <a:rPr lang="en-US" sz="1800" b="1" dirty="0">
                <a:latin typeface="Arial" panose="020B0604020202020204" pitchFamily="34" charset="0"/>
                <a:cs typeface="Arial" panose="020B0604020202020204" pitchFamily="34" charset="0"/>
              </a:rPr>
              <a:t>Bailey Wu</a:t>
            </a:r>
          </a:p>
          <a:p>
            <a:pPr algn="l">
              <a:spcBef>
                <a:spcPts val="0"/>
              </a:spcBef>
            </a:pPr>
            <a:r>
              <a:rPr lang="en-US" sz="1800" b="1" dirty="0">
                <a:latin typeface="Arial" panose="020B0604020202020204" pitchFamily="34" charset="0"/>
                <a:cs typeface="Arial" panose="020B0604020202020204" pitchFamily="34" charset="0"/>
              </a:rPr>
              <a:t>Mechanical Engineering</a:t>
            </a:r>
          </a:p>
          <a:p>
            <a:pPr algn="l">
              <a:spcBef>
                <a:spcPts val="0"/>
              </a:spcBef>
            </a:pPr>
            <a:r>
              <a:rPr lang="en-US" sz="1800" dirty="0">
                <a:latin typeface="Arial" panose="020B0604020202020204" pitchFamily="34" charset="0"/>
                <a:cs typeface="Arial" panose="020B0604020202020204" pitchFamily="34" charset="0"/>
              </a:rPr>
              <a:t>September 1</a:t>
            </a:r>
            <a:r>
              <a:rPr lang="en-US" sz="1800" baseline="30000" dirty="0">
                <a:latin typeface="Arial" panose="020B0604020202020204" pitchFamily="34" charset="0"/>
                <a:cs typeface="Arial" panose="020B0604020202020204" pitchFamily="34" charset="0"/>
              </a:rPr>
              <a:t>st</a:t>
            </a:r>
            <a:r>
              <a:rPr lang="en-US" sz="1800" dirty="0">
                <a:latin typeface="Arial" panose="020B0604020202020204" pitchFamily="34" charset="0"/>
                <a:cs typeface="Arial" panose="020B0604020202020204" pitchFamily="34" charset="0"/>
              </a:rPr>
              <a:t>, 2025</a:t>
            </a:r>
            <a:endParaRPr lang="en-US" sz="1800" dirty="0"/>
          </a:p>
        </p:txBody>
      </p:sp>
      <p:sp>
        <p:nvSpPr>
          <p:cNvPr id="4" name="Rectangle 3">
            <a:extLst>
              <a:ext uri="{FF2B5EF4-FFF2-40B4-BE49-F238E27FC236}">
                <a16:creationId xmlns:a16="http://schemas.microsoft.com/office/drawing/2014/main" id="{F2FAD395-A7A7-71DE-1150-E2568D135C64}"/>
              </a:ext>
            </a:extLst>
          </p:cNvPr>
          <p:cNvSpPr/>
          <p:nvPr/>
        </p:nvSpPr>
        <p:spPr>
          <a:xfrm>
            <a:off x="828676" y="4429125"/>
            <a:ext cx="10825900" cy="1291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145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94044-665C-1C12-4191-3EDE442B03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F460F6-E4F0-79A2-E257-39C5C38462BA}"/>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Process Engineer – Raytheon &amp; Lockheed</a:t>
            </a:r>
          </a:p>
        </p:txBody>
      </p:sp>
      <p:sp>
        <p:nvSpPr>
          <p:cNvPr id="3" name="Content Placeholder 2">
            <a:extLst>
              <a:ext uri="{FF2B5EF4-FFF2-40B4-BE49-F238E27FC236}">
                <a16:creationId xmlns:a16="http://schemas.microsoft.com/office/drawing/2014/main" id="{5CFBEC33-714C-BD5E-D4DA-8346456BFC05}"/>
              </a:ext>
            </a:extLst>
          </p:cNvPr>
          <p:cNvSpPr>
            <a:spLocks noGrp="1"/>
          </p:cNvSpPr>
          <p:nvPr>
            <p:ph idx="1"/>
          </p:nvPr>
        </p:nvSpPr>
        <p:spPr>
          <a:xfrm>
            <a:off x="451692" y="1615665"/>
            <a:ext cx="5993353" cy="2314030"/>
          </a:xfrm>
        </p:spPr>
        <p:txBody>
          <a:bodyPr>
            <a:normAutofit/>
          </a:bodyPr>
          <a:lstStyle/>
          <a:p>
            <a:pPr marL="0" indent="0">
              <a:buNone/>
            </a:pPr>
            <a:r>
              <a:rPr lang="en-US" b="1" dirty="0">
                <a:latin typeface="Arial" panose="020B0604020202020204" pitchFamily="34" charset="0"/>
                <a:cs typeface="Arial" panose="020B0604020202020204" pitchFamily="34" charset="0"/>
              </a:rPr>
              <a:t>Raytheon Vision Systems &amp; Lockheed Missiles Fire Control</a:t>
            </a:r>
          </a:p>
          <a:p>
            <a:r>
              <a:rPr lang="en-US" dirty="0">
                <a:latin typeface="Arial" panose="020B0604020202020204" pitchFamily="34" charset="0"/>
                <a:cs typeface="Arial" panose="020B0604020202020204" pitchFamily="34" charset="0"/>
              </a:rPr>
              <a:t>Goleta, California</a:t>
            </a:r>
          </a:p>
          <a:p>
            <a:r>
              <a:rPr lang="en-US" dirty="0">
                <a:latin typeface="Arial" panose="020B0604020202020204" pitchFamily="34" charset="0"/>
                <a:cs typeface="Arial" panose="020B0604020202020204" pitchFamily="34" charset="0"/>
              </a:rPr>
              <a:t>2021 – 2024</a:t>
            </a:r>
          </a:p>
        </p:txBody>
      </p:sp>
      <p:sp>
        <p:nvSpPr>
          <p:cNvPr id="4" name="Rectangle 3">
            <a:extLst>
              <a:ext uri="{FF2B5EF4-FFF2-40B4-BE49-F238E27FC236}">
                <a16:creationId xmlns:a16="http://schemas.microsoft.com/office/drawing/2014/main" id="{FF1417F9-B927-B219-A46C-1A5119A37906}"/>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5C72591D-99AD-157A-9EC4-90248821285E}"/>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pic>
        <p:nvPicPr>
          <p:cNvPr id="10" name="Picture 9">
            <a:extLst>
              <a:ext uri="{FF2B5EF4-FFF2-40B4-BE49-F238E27FC236}">
                <a16:creationId xmlns:a16="http://schemas.microsoft.com/office/drawing/2014/main" id="{D602B22B-1C92-B50A-E80A-0EAB156EB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7946" y="1797738"/>
            <a:ext cx="3048000" cy="1714500"/>
          </a:xfrm>
          <a:prstGeom prst="rect">
            <a:avLst/>
          </a:prstGeom>
        </p:spPr>
      </p:pic>
      <p:pic>
        <p:nvPicPr>
          <p:cNvPr id="12" name="Picture 11">
            <a:extLst>
              <a:ext uri="{FF2B5EF4-FFF2-40B4-BE49-F238E27FC236}">
                <a16:creationId xmlns:a16="http://schemas.microsoft.com/office/drawing/2014/main" id="{8098FF88-EFFE-AD45-17BF-F05944666381}"/>
              </a:ext>
            </a:extLst>
          </p:cNvPr>
          <p:cNvPicPr>
            <a:picLocks noChangeAspect="1"/>
          </p:cNvPicPr>
          <p:nvPr/>
        </p:nvPicPr>
        <p:blipFill>
          <a:blip r:embed="rId5">
            <a:extLst>
              <a:ext uri="{28A0092B-C50C-407E-A947-70E740481C1C}">
                <a14:useLocalDpi xmlns:a14="http://schemas.microsoft.com/office/drawing/2010/main" val="0"/>
              </a:ext>
            </a:extLst>
          </a:blip>
          <a:srcRect l="22500" r="20645"/>
          <a:stretch/>
        </p:blipFill>
        <p:spPr>
          <a:xfrm>
            <a:off x="6609033" y="1367400"/>
            <a:ext cx="2338913" cy="2314030"/>
          </a:xfrm>
          <a:prstGeom prst="rect">
            <a:avLst/>
          </a:prstGeom>
        </p:spPr>
      </p:pic>
      <p:pic>
        <p:nvPicPr>
          <p:cNvPr id="14" name="Picture 13">
            <a:extLst>
              <a:ext uri="{FF2B5EF4-FFF2-40B4-BE49-F238E27FC236}">
                <a16:creationId xmlns:a16="http://schemas.microsoft.com/office/drawing/2014/main" id="{A505704D-18D2-25E1-B416-4E29DB7EE3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5045" y="4129991"/>
            <a:ext cx="2224688" cy="2224688"/>
          </a:xfrm>
          <a:prstGeom prst="rect">
            <a:avLst/>
          </a:prstGeom>
        </p:spPr>
      </p:pic>
      <p:pic>
        <p:nvPicPr>
          <p:cNvPr id="16" name="Picture 15">
            <a:extLst>
              <a:ext uri="{FF2B5EF4-FFF2-40B4-BE49-F238E27FC236}">
                <a16:creationId xmlns:a16="http://schemas.microsoft.com/office/drawing/2014/main" id="{123FE6CB-B16C-0FFA-F4DC-B875009181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06313" y="4277032"/>
            <a:ext cx="2903548" cy="2046202"/>
          </a:xfrm>
          <a:prstGeom prst="rect">
            <a:avLst/>
          </a:prstGeom>
        </p:spPr>
      </p:pic>
      <p:pic>
        <p:nvPicPr>
          <p:cNvPr id="18" name="Picture 17">
            <a:extLst>
              <a:ext uri="{FF2B5EF4-FFF2-40B4-BE49-F238E27FC236}">
                <a16:creationId xmlns:a16="http://schemas.microsoft.com/office/drawing/2014/main" id="{6D06FFE1-1E24-379F-6602-9F7027F763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8314" y="4402350"/>
            <a:ext cx="1920884" cy="1920884"/>
          </a:xfrm>
          <a:prstGeom prst="rect">
            <a:avLst/>
          </a:prstGeom>
        </p:spPr>
      </p:pic>
      <p:pic>
        <p:nvPicPr>
          <p:cNvPr id="20" name="Picture 19">
            <a:extLst>
              <a:ext uri="{FF2B5EF4-FFF2-40B4-BE49-F238E27FC236}">
                <a16:creationId xmlns:a16="http://schemas.microsoft.com/office/drawing/2014/main" id="{2D181E11-0B91-9FB7-8CD8-60CB7099B0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8291" y="3997183"/>
            <a:ext cx="2224688" cy="2517217"/>
          </a:xfrm>
          <a:prstGeom prst="rect">
            <a:avLst/>
          </a:prstGeom>
        </p:spPr>
      </p:pic>
    </p:spTree>
    <p:extLst>
      <p:ext uri="{BB962C8B-B14F-4D97-AF65-F5344CB8AC3E}">
        <p14:creationId xmlns:p14="http://schemas.microsoft.com/office/powerpoint/2010/main" val="123206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D968A-0FC2-7AA2-702A-F890CCF30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CF6A8-C573-B20C-E54F-7C81B7F9D994}"/>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Tooling Design Engineer – Boeing</a:t>
            </a:r>
          </a:p>
        </p:txBody>
      </p:sp>
      <p:sp>
        <p:nvSpPr>
          <p:cNvPr id="4" name="Rectangle 3">
            <a:extLst>
              <a:ext uri="{FF2B5EF4-FFF2-40B4-BE49-F238E27FC236}">
                <a16:creationId xmlns:a16="http://schemas.microsoft.com/office/drawing/2014/main" id="{00C5CB9D-75D0-B4FD-AA3F-0D02F4302F0B}"/>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3CCE48F-D4EA-2C72-E550-CFA57EC44495}"/>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pic>
        <p:nvPicPr>
          <p:cNvPr id="16" name="Picture 15">
            <a:extLst>
              <a:ext uri="{FF2B5EF4-FFF2-40B4-BE49-F238E27FC236}">
                <a16:creationId xmlns:a16="http://schemas.microsoft.com/office/drawing/2014/main" id="{EBF84DF9-07DD-E4E3-C12D-0F86FEFF92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691" y="3830239"/>
            <a:ext cx="4012833" cy="2675222"/>
          </a:xfrm>
          <a:prstGeom prst="rect">
            <a:avLst/>
          </a:prstGeom>
        </p:spPr>
      </p:pic>
      <p:sp>
        <p:nvSpPr>
          <p:cNvPr id="9" name="Content Placeholder 2">
            <a:extLst>
              <a:ext uri="{FF2B5EF4-FFF2-40B4-BE49-F238E27FC236}">
                <a16:creationId xmlns:a16="http://schemas.microsoft.com/office/drawing/2014/main" id="{DEAC31CB-92D9-A74F-7672-9C3C28970B19}"/>
              </a:ext>
            </a:extLst>
          </p:cNvPr>
          <p:cNvSpPr txBox="1">
            <a:spLocks/>
          </p:cNvSpPr>
          <p:nvPr/>
        </p:nvSpPr>
        <p:spPr>
          <a:xfrm>
            <a:off x="451692" y="1615665"/>
            <a:ext cx="5993353" cy="23140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Arial" panose="020B0604020202020204" pitchFamily="34" charset="0"/>
                <a:cs typeface="Arial" panose="020B0604020202020204" pitchFamily="34" charset="0"/>
              </a:rPr>
              <a:t>Boeing Commercial Airplanes</a:t>
            </a:r>
          </a:p>
          <a:p>
            <a:r>
              <a:rPr lang="en-US" dirty="0">
                <a:latin typeface="Arial" panose="020B0604020202020204" pitchFamily="34" charset="0"/>
                <a:cs typeface="Arial" panose="020B0604020202020204" pitchFamily="34" charset="0"/>
              </a:rPr>
              <a:t>Everett, WA</a:t>
            </a:r>
          </a:p>
          <a:p>
            <a:r>
              <a:rPr lang="en-US" dirty="0">
                <a:latin typeface="Arial" panose="020B0604020202020204" pitchFamily="34" charset="0"/>
                <a:cs typeface="Arial" panose="020B0604020202020204" pitchFamily="34" charset="0"/>
              </a:rPr>
              <a:t>2024 – Present </a:t>
            </a:r>
          </a:p>
        </p:txBody>
      </p:sp>
      <p:pic>
        <p:nvPicPr>
          <p:cNvPr id="15" name="Picture 14">
            <a:extLst>
              <a:ext uri="{FF2B5EF4-FFF2-40B4-BE49-F238E27FC236}">
                <a16:creationId xmlns:a16="http://schemas.microsoft.com/office/drawing/2014/main" id="{7CBA241D-5FF9-BA18-2D8D-38688DE4A4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0400" y="1588936"/>
            <a:ext cx="3465738" cy="2312297"/>
          </a:xfrm>
          <a:prstGeom prst="rect">
            <a:avLst/>
          </a:prstGeom>
        </p:spPr>
      </p:pic>
      <p:pic>
        <p:nvPicPr>
          <p:cNvPr id="5" name="Picture 4">
            <a:extLst>
              <a:ext uri="{FF2B5EF4-FFF2-40B4-BE49-F238E27FC236}">
                <a16:creationId xmlns:a16="http://schemas.microsoft.com/office/drawing/2014/main" id="{7061C4F6-5578-121E-4ADA-2367037E125B}"/>
              </a:ext>
            </a:extLst>
          </p:cNvPr>
          <p:cNvPicPr>
            <a:picLocks noChangeAspect="1"/>
          </p:cNvPicPr>
          <p:nvPr/>
        </p:nvPicPr>
        <p:blipFill>
          <a:blip r:embed="rId6">
            <a:extLst>
              <a:ext uri="{28A0092B-C50C-407E-A947-70E740481C1C}">
                <a14:useLocalDpi xmlns:a14="http://schemas.microsoft.com/office/drawing/2010/main" val="0"/>
              </a:ext>
            </a:extLst>
          </a:blip>
          <a:srcRect l="9120" r="6505"/>
          <a:stretch/>
        </p:blipFill>
        <p:spPr>
          <a:xfrm>
            <a:off x="8157692" y="4194770"/>
            <a:ext cx="3468446" cy="2312297"/>
          </a:xfrm>
          <a:prstGeom prst="rect">
            <a:avLst/>
          </a:prstGeom>
        </p:spPr>
      </p:pic>
      <p:pic>
        <p:nvPicPr>
          <p:cNvPr id="8" name="Picture 7">
            <a:extLst>
              <a:ext uri="{FF2B5EF4-FFF2-40B4-BE49-F238E27FC236}">
                <a16:creationId xmlns:a16="http://schemas.microsoft.com/office/drawing/2014/main" id="{82BB3AB6-766E-9543-9E48-7FC23442CB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8397" y="4519984"/>
            <a:ext cx="2975892" cy="1985477"/>
          </a:xfrm>
          <a:prstGeom prst="rect">
            <a:avLst/>
          </a:prstGeom>
        </p:spPr>
      </p:pic>
      <p:pic>
        <p:nvPicPr>
          <p:cNvPr id="17" name="Picture 16">
            <a:extLst>
              <a:ext uri="{FF2B5EF4-FFF2-40B4-BE49-F238E27FC236}">
                <a16:creationId xmlns:a16="http://schemas.microsoft.com/office/drawing/2014/main" id="{2FB837DC-7792-6E7C-25ED-BE07B3CA890B}"/>
              </a:ext>
            </a:extLst>
          </p:cNvPr>
          <p:cNvPicPr>
            <a:picLocks noChangeAspect="1"/>
          </p:cNvPicPr>
          <p:nvPr/>
        </p:nvPicPr>
        <p:blipFill>
          <a:blip r:embed="rId8">
            <a:extLst>
              <a:ext uri="{28A0092B-C50C-407E-A947-70E740481C1C}">
                <a14:useLocalDpi xmlns:a14="http://schemas.microsoft.com/office/drawing/2010/main" val="0"/>
              </a:ext>
            </a:extLst>
          </a:blip>
          <a:srcRect b="15789"/>
          <a:stretch/>
        </p:blipFill>
        <p:spPr>
          <a:xfrm>
            <a:off x="4858397" y="2216480"/>
            <a:ext cx="3002496" cy="2107013"/>
          </a:xfrm>
          <a:prstGeom prst="rect">
            <a:avLst/>
          </a:prstGeom>
        </p:spPr>
      </p:pic>
    </p:spTree>
    <p:extLst>
      <p:ext uri="{BB962C8B-B14F-4D97-AF65-F5344CB8AC3E}">
        <p14:creationId xmlns:p14="http://schemas.microsoft.com/office/powerpoint/2010/main" val="1407530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8E3A8-ADAE-3268-3A20-50EABEED24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E9F291-A055-7F45-6C5B-BD919018EB8E}"/>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Lessons Learned</a:t>
            </a:r>
          </a:p>
        </p:txBody>
      </p:sp>
      <p:sp>
        <p:nvSpPr>
          <p:cNvPr id="3" name="Content Placeholder 2">
            <a:extLst>
              <a:ext uri="{FF2B5EF4-FFF2-40B4-BE49-F238E27FC236}">
                <a16:creationId xmlns:a16="http://schemas.microsoft.com/office/drawing/2014/main" id="{BB0B0AFF-9874-8184-E648-7C3D882A758D}"/>
              </a:ext>
            </a:extLst>
          </p:cNvPr>
          <p:cNvSpPr>
            <a:spLocks noGrp="1"/>
          </p:cNvSpPr>
          <p:nvPr>
            <p:ph idx="1"/>
          </p:nvPr>
        </p:nvSpPr>
        <p:spPr>
          <a:xfrm>
            <a:off x="451691" y="1615665"/>
            <a:ext cx="11340663" cy="2950962"/>
          </a:xfrm>
        </p:spPr>
        <p:txBody>
          <a:bodyPr>
            <a:normAutofit/>
          </a:bodyPr>
          <a:lstStyle/>
          <a:p>
            <a:r>
              <a:rPr lang="en-US" dirty="0">
                <a:latin typeface="Arial" panose="020B0604020202020204" pitchFamily="34" charset="0"/>
                <a:cs typeface="Arial" panose="020B0604020202020204" pitchFamily="34" charset="0"/>
              </a:rPr>
              <a:t>Documentation – Writing things down can save time in the future</a:t>
            </a:r>
          </a:p>
          <a:p>
            <a:r>
              <a:rPr lang="en-US" dirty="0">
                <a:latin typeface="Arial" panose="020B0604020202020204" pitchFamily="34" charset="0"/>
                <a:cs typeface="Arial" panose="020B0604020202020204" pitchFamily="34" charset="0"/>
              </a:rPr>
              <a:t>Curiosity – Continue to ask “why” to understand the bigger picture</a:t>
            </a:r>
          </a:p>
          <a:p>
            <a:r>
              <a:rPr lang="en-US" dirty="0">
                <a:latin typeface="Arial" panose="020B0604020202020204" pitchFamily="34" charset="0"/>
                <a:cs typeface="Arial" panose="020B0604020202020204" pitchFamily="34" charset="0"/>
              </a:rPr>
              <a:t>Collaboration – Be able to work with people of all backgrounds</a:t>
            </a:r>
          </a:p>
        </p:txBody>
      </p:sp>
      <p:sp>
        <p:nvSpPr>
          <p:cNvPr id="4" name="Rectangle 3">
            <a:extLst>
              <a:ext uri="{FF2B5EF4-FFF2-40B4-BE49-F238E27FC236}">
                <a16:creationId xmlns:a16="http://schemas.microsoft.com/office/drawing/2014/main" id="{2DA1AA21-F766-D47A-5CDF-A0EEBF2667D9}"/>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04F0AF1-23B6-C572-EF12-8BC41FD94290}"/>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pic>
        <p:nvPicPr>
          <p:cNvPr id="5" name="Picture 4">
            <a:extLst>
              <a:ext uri="{FF2B5EF4-FFF2-40B4-BE49-F238E27FC236}">
                <a16:creationId xmlns:a16="http://schemas.microsoft.com/office/drawing/2014/main" id="{B098103F-B674-3DF2-727A-7F13B63BC3D5}"/>
              </a:ext>
            </a:extLst>
          </p:cNvPr>
          <p:cNvPicPr>
            <a:picLocks noChangeAspect="1"/>
          </p:cNvPicPr>
          <p:nvPr/>
        </p:nvPicPr>
        <p:blipFill>
          <a:blip r:embed="rId4"/>
          <a:stretch>
            <a:fillRect/>
          </a:stretch>
        </p:blipFill>
        <p:spPr>
          <a:xfrm>
            <a:off x="683230" y="3725148"/>
            <a:ext cx="10825539" cy="2498201"/>
          </a:xfrm>
          <a:prstGeom prst="rect">
            <a:avLst/>
          </a:prstGeom>
        </p:spPr>
      </p:pic>
    </p:spTree>
    <p:extLst>
      <p:ext uri="{BB962C8B-B14F-4D97-AF65-F5344CB8AC3E}">
        <p14:creationId xmlns:p14="http://schemas.microsoft.com/office/powerpoint/2010/main" val="4214033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E60B5-1452-9B50-727B-F7B7FB7224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77CAC0-82EB-D3B1-F20E-845651B19204}"/>
              </a:ext>
            </a:extLst>
          </p:cNvPr>
          <p:cNvSpPr>
            <a:spLocks noGrp="1"/>
          </p:cNvSpPr>
          <p:nvPr>
            <p:ph type="ctrTitle"/>
          </p:nvPr>
        </p:nvSpPr>
        <p:spPr>
          <a:xfrm>
            <a:off x="752030" y="3312319"/>
            <a:ext cx="9230882" cy="937679"/>
          </a:xfrm>
        </p:spPr>
        <p:txBody>
          <a:bodyPr>
            <a:normAutofit/>
          </a:bodyPr>
          <a:lstStyle/>
          <a:p>
            <a:pPr algn="l"/>
            <a:r>
              <a:rPr lang="en-US" sz="5500" b="1" dirty="0">
                <a:latin typeface="Arial" panose="020B0604020202020204" pitchFamily="34" charset="0"/>
                <a:cs typeface="Arial" panose="020B0604020202020204" pitchFamily="34" charset="0"/>
              </a:rPr>
              <a:t>Personal Reflection</a:t>
            </a:r>
          </a:p>
        </p:txBody>
      </p:sp>
      <p:sp>
        <p:nvSpPr>
          <p:cNvPr id="4" name="Rectangle 3">
            <a:extLst>
              <a:ext uri="{FF2B5EF4-FFF2-40B4-BE49-F238E27FC236}">
                <a16:creationId xmlns:a16="http://schemas.microsoft.com/office/drawing/2014/main" id="{5CB2516B-D1F1-C615-FA56-4B6F3C283D3C}"/>
              </a:ext>
            </a:extLst>
          </p:cNvPr>
          <p:cNvSpPr/>
          <p:nvPr/>
        </p:nvSpPr>
        <p:spPr>
          <a:xfrm>
            <a:off x="828676" y="4429125"/>
            <a:ext cx="10825900" cy="1291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7543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1C763-2C76-EBEA-8B74-54DEBD42F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AA6D5-3750-AE5D-339E-83D26ACDE9D2}"/>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Strong Beam, Stronger Column</a:t>
            </a:r>
          </a:p>
        </p:txBody>
      </p:sp>
      <p:sp>
        <p:nvSpPr>
          <p:cNvPr id="4" name="Rectangle 3">
            <a:extLst>
              <a:ext uri="{FF2B5EF4-FFF2-40B4-BE49-F238E27FC236}">
                <a16:creationId xmlns:a16="http://schemas.microsoft.com/office/drawing/2014/main" id="{133F5AE2-9F79-8BDC-08CE-ECD06826CEFB}"/>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FE4F022B-6A02-8BEE-F27F-DEF7CA0EF960}"/>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3" name="Rectangle 2">
            <a:extLst>
              <a:ext uri="{FF2B5EF4-FFF2-40B4-BE49-F238E27FC236}">
                <a16:creationId xmlns:a16="http://schemas.microsoft.com/office/drawing/2014/main" id="{851ABF1F-0320-DDDD-5B11-297D263FBF2B}"/>
              </a:ext>
            </a:extLst>
          </p:cNvPr>
          <p:cNvSpPr/>
          <p:nvPr/>
        </p:nvSpPr>
        <p:spPr>
          <a:xfrm>
            <a:off x="1015300" y="2004598"/>
            <a:ext cx="582804" cy="27079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400" dirty="0"/>
              <a:t>Relationships</a:t>
            </a:r>
          </a:p>
        </p:txBody>
      </p:sp>
      <p:sp>
        <p:nvSpPr>
          <p:cNvPr id="7" name="Rectangle 6">
            <a:extLst>
              <a:ext uri="{FF2B5EF4-FFF2-40B4-BE49-F238E27FC236}">
                <a16:creationId xmlns:a16="http://schemas.microsoft.com/office/drawing/2014/main" id="{5BE742FA-32D8-1B28-6B10-340D6631EDBC}"/>
              </a:ext>
            </a:extLst>
          </p:cNvPr>
          <p:cNvSpPr/>
          <p:nvPr/>
        </p:nvSpPr>
        <p:spPr>
          <a:xfrm>
            <a:off x="4222399" y="2004598"/>
            <a:ext cx="582804" cy="27079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400" dirty="0"/>
              <a:t>Health</a:t>
            </a:r>
          </a:p>
        </p:txBody>
      </p:sp>
      <p:sp>
        <p:nvSpPr>
          <p:cNvPr id="10" name="Rectangle 9">
            <a:extLst>
              <a:ext uri="{FF2B5EF4-FFF2-40B4-BE49-F238E27FC236}">
                <a16:creationId xmlns:a16="http://schemas.microsoft.com/office/drawing/2014/main" id="{7E7D9FDC-7EE1-B0B6-4A2E-B599BDF58A7A}"/>
              </a:ext>
            </a:extLst>
          </p:cNvPr>
          <p:cNvSpPr/>
          <p:nvPr/>
        </p:nvSpPr>
        <p:spPr>
          <a:xfrm>
            <a:off x="7429498" y="2004598"/>
            <a:ext cx="582804" cy="27079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400" dirty="0"/>
              <a:t>Career</a:t>
            </a:r>
          </a:p>
        </p:txBody>
      </p:sp>
      <p:sp>
        <p:nvSpPr>
          <p:cNvPr id="11" name="Rectangle 10">
            <a:extLst>
              <a:ext uri="{FF2B5EF4-FFF2-40B4-BE49-F238E27FC236}">
                <a16:creationId xmlns:a16="http://schemas.microsoft.com/office/drawing/2014/main" id="{74532FEA-8547-4552-C25D-0E145981F268}"/>
              </a:ext>
            </a:extLst>
          </p:cNvPr>
          <p:cNvSpPr/>
          <p:nvPr/>
        </p:nvSpPr>
        <p:spPr>
          <a:xfrm>
            <a:off x="10636597" y="2004598"/>
            <a:ext cx="582804" cy="27079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400" dirty="0"/>
              <a:t>Personal Growth</a:t>
            </a:r>
          </a:p>
        </p:txBody>
      </p:sp>
      <p:sp>
        <p:nvSpPr>
          <p:cNvPr id="12" name="Rectangle 11">
            <a:extLst>
              <a:ext uri="{FF2B5EF4-FFF2-40B4-BE49-F238E27FC236}">
                <a16:creationId xmlns:a16="http://schemas.microsoft.com/office/drawing/2014/main" id="{DBD89C5F-287A-13EA-15CE-9EB4B891B269}"/>
              </a:ext>
            </a:extLst>
          </p:cNvPr>
          <p:cNvSpPr/>
          <p:nvPr/>
        </p:nvSpPr>
        <p:spPr>
          <a:xfrm>
            <a:off x="351481" y="1705148"/>
            <a:ext cx="11489037" cy="289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extBox 13">
            <a:extLst>
              <a:ext uri="{FF2B5EF4-FFF2-40B4-BE49-F238E27FC236}">
                <a16:creationId xmlns:a16="http://schemas.microsoft.com/office/drawing/2014/main" id="{3CFF701D-8EC4-AA69-525B-C78560F7442D}"/>
              </a:ext>
            </a:extLst>
          </p:cNvPr>
          <p:cNvSpPr txBox="1"/>
          <p:nvPr/>
        </p:nvSpPr>
        <p:spPr>
          <a:xfrm>
            <a:off x="352316" y="4722184"/>
            <a:ext cx="1908771" cy="1754326"/>
          </a:xfrm>
          <a:prstGeom prst="rect">
            <a:avLst/>
          </a:prstGeom>
          <a:noFill/>
        </p:spPr>
        <p:txBody>
          <a:bodyPr wrap="square">
            <a:spAutoFit/>
          </a:bodyPr>
          <a:lstStyle/>
          <a:p>
            <a:pPr algn="ctr"/>
            <a:r>
              <a:rPr lang="en-US" u="sng" dirty="0">
                <a:latin typeface="Arial" panose="020B0604020202020204" pitchFamily="34" charset="0"/>
                <a:cs typeface="Arial" panose="020B0604020202020204" pitchFamily="34" charset="0"/>
              </a:rPr>
              <a:t>Relationships</a:t>
            </a:r>
          </a:p>
          <a:p>
            <a:pPr algn="ctr"/>
            <a:r>
              <a:rPr lang="en-US" dirty="0">
                <a:latin typeface="Arial" panose="020B0604020202020204" pitchFamily="34" charset="0"/>
                <a:cs typeface="Arial" panose="020B0604020202020204" pitchFamily="34" charset="0"/>
              </a:rPr>
              <a:t>Family</a:t>
            </a:r>
          </a:p>
          <a:p>
            <a:pPr algn="ctr"/>
            <a:r>
              <a:rPr lang="en-US" dirty="0">
                <a:latin typeface="Arial" panose="020B0604020202020204" pitchFamily="34" charset="0"/>
                <a:cs typeface="Arial" panose="020B0604020202020204" pitchFamily="34" charset="0"/>
              </a:rPr>
              <a:t>Friends</a:t>
            </a:r>
          </a:p>
          <a:p>
            <a:pPr algn="ctr"/>
            <a:r>
              <a:rPr lang="en-US" dirty="0">
                <a:latin typeface="Arial" panose="020B0604020202020204" pitchFamily="34" charset="0"/>
                <a:cs typeface="Arial" panose="020B0604020202020204" pitchFamily="34" charset="0"/>
              </a:rPr>
              <a:t>Naomi</a:t>
            </a:r>
          </a:p>
          <a:p>
            <a:pPr algn="ctr"/>
            <a:r>
              <a:rPr lang="en-US" dirty="0">
                <a:latin typeface="Arial" panose="020B0604020202020204" pitchFamily="34" charset="0"/>
                <a:cs typeface="Arial" panose="020B0604020202020204" pitchFamily="34" charset="0"/>
              </a:rPr>
              <a:t>Community</a:t>
            </a:r>
          </a:p>
          <a:p>
            <a:pPr algn="ctr"/>
            <a:r>
              <a:rPr lang="en-US" dirty="0">
                <a:latin typeface="Arial" panose="020B0604020202020204" pitchFamily="34" charset="0"/>
                <a:cs typeface="Arial" panose="020B0604020202020204" pitchFamily="34" charset="0"/>
              </a:rPr>
              <a:t>Teammates</a:t>
            </a:r>
          </a:p>
        </p:txBody>
      </p:sp>
      <p:sp>
        <p:nvSpPr>
          <p:cNvPr id="15" name="TextBox 14">
            <a:extLst>
              <a:ext uri="{FF2B5EF4-FFF2-40B4-BE49-F238E27FC236}">
                <a16:creationId xmlns:a16="http://schemas.microsoft.com/office/drawing/2014/main" id="{36E76E51-A66A-0319-A40C-405F85E06F7B}"/>
              </a:ext>
            </a:extLst>
          </p:cNvPr>
          <p:cNvSpPr txBox="1"/>
          <p:nvPr/>
        </p:nvSpPr>
        <p:spPr>
          <a:xfrm>
            <a:off x="3559415" y="4712558"/>
            <a:ext cx="1908771" cy="1754326"/>
          </a:xfrm>
          <a:prstGeom prst="rect">
            <a:avLst/>
          </a:prstGeom>
          <a:noFill/>
        </p:spPr>
        <p:txBody>
          <a:bodyPr wrap="square">
            <a:spAutoFit/>
          </a:bodyPr>
          <a:lstStyle/>
          <a:p>
            <a:pPr algn="ctr"/>
            <a:r>
              <a:rPr lang="en-US" u="sng" dirty="0">
                <a:latin typeface="Arial" panose="020B0604020202020204" pitchFamily="34" charset="0"/>
                <a:cs typeface="Arial" panose="020B0604020202020204" pitchFamily="34" charset="0"/>
              </a:rPr>
              <a:t>Health</a:t>
            </a:r>
          </a:p>
          <a:p>
            <a:pPr algn="ctr"/>
            <a:r>
              <a:rPr lang="en-US" dirty="0">
                <a:latin typeface="Arial" panose="020B0604020202020204" pitchFamily="34" charset="0"/>
                <a:cs typeface="Arial" panose="020B0604020202020204" pitchFamily="34" charset="0"/>
              </a:rPr>
              <a:t>Fitness</a:t>
            </a:r>
          </a:p>
          <a:p>
            <a:pPr algn="ctr"/>
            <a:r>
              <a:rPr lang="en-US" dirty="0">
                <a:latin typeface="Arial" panose="020B0604020202020204" pitchFamily="34" charset="0"/>
                <a:cs typeface="Arial" panose="020B0604020202020204" pitchFamily="34" charset="0"/>
              </a:rPr>
              <a:t>Sports</a:t>
            </a:r>
          </a:p>
          <a:p>
            <a:pPr algn="ctr"/>
            <a:r>
              <a:rPr lang="en-US" dirty="0">
                <a:latin typeface="Arial" panose="020B0604020202020204" pitchFamily="34" charset="0"/>
                <a:cs typeface="Arial" panose="020B0604020202020204" pitchFamily="34" charset="0"/>
              </a:rPr>
              <a:t>Traveling</a:t>
            </a:r>
          </a:p>
          <a:p>
            <a:pPr algn="ctr"/>
            <a:r>
              <a:rPr lang="en-US" dirty="0">
                <a:latin typeface="Arial" panose="020B0604020202020204" pitchFamily="34" charset="0"/>
                <a:cs typeface="Arial" panose="020B0604020202020204" pitchFamily="34" charset="0"/>
              </a:rPr>
              <a:t>Nutrition</a:t>
            </a:r>
          </a:p>
          <a:p>
            <a:pPr algn="ctr"/>
            <a:r>
              <a:rPr lang="en-US" dirty="0">
                <a:latin typeface="Arial" panose="020B0604020202020204" pitchFamily="34" charset="0"/>
                <a:cs typeface="Arial" panose="020B0604020202020204" pitchFamily="34" charset="0"/>
              </a:rPr>
              <a:t>Mood</a:t>
            </a:r>
          </a:p>
        </p:txBody>
      </p:sp>
      <p:sp>
        <p:nvSpPr>
          <p:cNvPr id="16" name="TextBox 15">
            <a:extLst>
              <a:ext uri="{FF2B5EF4-FFF2-40B4-BE49-F238E27FC236}">
                <a16:creationId xmlns:a16="http://schemas.microsoft.com/office/drawing/2014/main" id="{34CDC5A3-A10A-0D14-3226-C850AF27780E}"/>
              </a:ext>
            </a:extLst>
          </p:cNvPr>
          <p:cNvSpPr txBox="1"/>
          <p:nvPr/>
        </p:nvSpPr>
        <p:spPr>
          <a:xfrm>
            <a:off x="6766514" y="4722184"/>
            <a:ext cx="1908771" cy="1754326"/>
          </a:xfrm>
          <a:prstGeom prst="rect">
            <a:avLst/>
          </a:prstGeom>
          <a:noFill/>
        </p:spPr>
        <p:txBody>
          <a:bodyPr wrap="square">
            <a:spAutoFit/>
          </a:bodyPr>
          <a:lstStyle/>
          <a:p>
            <a:pPr algn="ctr"/>
            <a:r>
              <a:rPr lang="en-US" u="sng" dirty="0">
                <a:latin typeface="Arial" panose="020B0604020202020204" pitchFamily="34" charset="0"/>
                <a:cs typeface="Arial" panose="020B0604020202020204" pitchFamily="34" charset="0"/>
              </a:rPr>
              <a:t>Career</a:t>
            </a:r>
          </a:p>
          <a:p>
            <a:pPr algn="ctr"/>
            <a:r>
              <a:rPr lang="en-US" dirty="0">
                <a:latin typeface="Arial" panose="020B0604020202020204" pitchFamily="34" charset="0"/>
                <a:cs typeface="Arial" panose="020B0604020202020204" pitchFamily="34" charset="0"/>
              </a:rPr>
              <a:t>Balance</a:t>
            </a:r>
          </a:p>
          <a:p>
            <a:pPr algn="ctr"/>
            <a:r>
              <a:rPr lang="en-US" dirty="0">
                <a:latin typeface="Arial" panose="020B0604020202020204" pitchFamily="34" charset="0"/>
                <a:cs typeface="Arial" panose="020B0604020202020204" pitchFamily="34" charset="0"/>
              </a:rPr>
              <a:t>Aligned Product</a:t>
            </a:r>
          </a:p>
          <a:p>
            <a:pPr algn="ctr"/>
            <a:r>
              <a:rPr lang="en-US" dirty="0">
                <a:latin typeface="Arial" panose="020B0604020202020204" pitchFamily="34" charset="0"/>
                <a:cs typeface="Arial" panose="020B0604020202020204" pitchFamily="34" charset="0"/>
              </a:rPr>
              <a:t>Supportive Team</a:t>
            </a:r>
          </a:p>
          <a:p>
            <a:pPr algn="ctr"/>
            <a:r>
              <a:rPr lang="en-US" dirty="0">
                <a:latin typeface="Arial" panose="020B0604020202020204" pitchFamily="34" charset="0"/>
                <a:cs typeface="Arial" panose="020B0604020202020204" pitchFamily="34" charset="0"/>
              </a:rPr>
              <a:t>Stimulating Work</a:t>
            </a:r>
          </a:p>
          <a:p>
            <a:pPr algn="ctr"/>
            <a:r>
              <a:rPr lang="en-US" dirty="0">
                <a:latin typeface="Arial" panose="020B0604020202020204" pitchFamily="34" charset="0"/>
                <a:cs typeface="Arial" panose="020B0604020202020204" pitchFamily="34" charset="0"/>
              </a:rPr>
              <a:t>Income</a:t>
            </a:r>
          </a:p>
        </p:txBody>
      </p:sp>
      <p:sp>
        <p:nvSpPr>
          <p:cNvPr id="17" name="TextBox 16">
            <a:extLst>
              <a:ext uri="{FF2B5EF4-FFF2-40B4-BE49-F238E27FC236}">
                <a16:creationId xmlns:a16="http://schemas.microsoft.com/office/drawing/2014/main" id="{DCC4A02D-9714-FCBF-3367-B4B2956D371B}"/>
              </a:ext>
            </a:extLst>
          </p:cNvPr>
          <p:cNvSpPr txBox="1"/>
          <p:nvPr/>
        </p:nvSpPr>
        <p:spPr>
          <a:xfrm>
            <a:off x="9973613" y="4712558"/>
            <a:ext cx="1908771" cy="1477328"/>
          </a:xfrm>
          <a:prstGeom prst="rect">
            <a:avLst/>
          </a:prstGeom>
          <a:noFill/>
        </p:spPr>
        <p:txBody>
          <a:bodyPr wrap="square">
            <a:spAutoFit/>
          </a:bodyPr>
          <a:lstStyle/>
          <a:p>
            <a:pPr algn="ctr"/>
            <a:r>
              <a:rPr lang="en-US" u="sng" dirty="0">
                <a:latin typeface="Arial" panose="020B0604020202020204" pitchFamily="34" charset="0"/>
                <a:cs typeface="Arial" panose="020B0604020202020204" pitchFamily="34" charset="0"/>
              </a:rPr>
              <a:t>Personal</a:t>
            </a:r>
          </a:p>
          <a:p>
            <a:pPr algn="ctr"/>
            <a:r>
              <a:rPr lang="en-US" dirty="0">
                <a:latin typeface="Arial" panose="020B0604020202020204" pitchFamily="34" charset="0"/>
                <a:cs typeface="Arial" panose="020B0604020202020204" pitchFamily="34" charset="0"/>
              </a:rPr>
              <a:t>Creativity</a:t>
            </a:r>
          </a:p>
          <a:p>
            <a:pPr algn="ctr"/>
            <a:r>
              <a:rPr lang="en-US" dirty="0">
                <a:latin typeface="Arial" panose="020B0604020202020204" pitchFamily="34" charset="0"/>
                <a:cs typeface="Arial" panose="020B0604020202020204" pitchFamily="34" charset="0"/>
              </a:rPr>
              <a:t>Coaching</a:t>
            </a:r>
          </a:p>
          <a:p>
            <a:pPr algn="ctr"/>
            <a:r>
              <a:rPr lang="en-US" dirty="0">
                <a:latin typeface="Arial" panose="020B0604020202020204" pitchFamily="34" charset="0"/>
                <a:cs typeface="Arial" panose="020B0604020202020204" pitchFamily="34" charset="0"/>
              </a:rPr>
              <a:t>Writing</a:t>
            </a:r>
          </a:p>
          <a:p>
            <a:pPr algn="ctr"/>
            <a:r>
              <a:rPr lang="en-US" dirty="0">
                <a:latin typeface="Arial" panose="020B0604020202020204" pitchFamily="34" charset="0"/>
                <a:cs typeface="Arial" panose="020B0604020202020204" pitchFamily="34" charset="0"/>
              </a:rPr>
              <a:t>Volunteering</a:t>
            </a:r>
          </a:p>
        </p:txBody>
      </p:sp>
    </p:spTree>
    <p:extLst>
      <p:ext uri="{BB962C8B-B14F-4D97-AF65-F5344CB8AC3E}">
        <p14:creationId xmlns:p14="http://schemas.microsoft.com/office/powerpoint/2010/main" val="2137536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12A6F-64A4-C774-1929-E4B30F72E1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3DBED-66FD-23DE-5DF2-A8F89AD90790}"/>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My Ideal Life</a:t>
            </a:r>
          </a:p>
        </p:txBody>
      </p:sp>
      <p:sp>
        <p:nvSpPr>
          <p:cNvPr id="4" name="Rectangle 3">
            <a:extLst>
              <a:ext uri="{FF2B5EF4-FFF2-40B4-BE49-F238E27FC236}">
                <a16:creationId xmlns:a16="http://schemas.microsoft.com/office/drawing/2014/main" id="{1EBE21BD-2946-67E5-1A27-83005430B4D4}"/>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58CA6B55-9761-1BAA-E1F1-D4F773353F39}"/>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pic>
        <p:nvPicPr>
          <p:cNvPr id="11" name="Picture 10">
            <a:extLst>
              <a:ext uri="{FF2B5EF4-FFF2-40B4-BE49-F238E27FC236}">
                <a16:creationId xmlns:a16="http://schemas.microsoft.com/office/drawing/2014/main" id="{DC8017D4-9D08-BB23-5D04-E3E4D70E4E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506" y="1779282"/>
            <a:ext cx="2796988" cy="1967730"/>
          </a:xfrm>
          <a:prstGeom prst="rect">
            <a:avLst/>
          </a:prstGeom>
        </p:spPr>
      </p:pic>
      <p:pic>
        <p:nvPicPr>
          <p:cNvPr id="13" name="Picture 12">
            <a:extLst>
              <a:ext uri="{FF2B5EF4-FFF2-40B4-BE49-F238E27FC236}">
                <a16:creationId xmlns:a16="http://schemas.microsoft.com/office/drawing/2014/main" id="{B09A13EA-3D32-C28A-C127-896F891016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4436" y="1653957"/>
            <a:ext cx="2294965" cy="2294965"/>
          </a:xfrm>
          <a:prstGeom prst="rect">
            <a:avLst/>
          </a:prstGeom>
        </p:spPr>
      </p:pic>
      <p:pic>
        <p:nvPicPr>
          <p:cNvPr id="17" name="Picture 16">
            <a:extLst>
              <a:ext uri="{FF2B5EF4-FFF2-40B4-BE49-F238E27FC236}">
                <a16:creationId xmlns:a16="http://schemas.microsoft.com/office/drawing/2014/main" id="{B93A8F41-B414-96EA-3D6A-FB75EE5D12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652" y="1855868"/>
            <a:ext cx="3153625" cy="1891144"/>
          </a:xfrm>
          <a:prstGeom prst="rect">
            <a:avLst/>
          </a:prstGeom>
        </p:spPr>
      </p:pic>
      <p:pic>
        <p:nvPicPr>
          <p:cNvPr id="19" name="Picture 18">
            <a:extLst>
              <a:ext uri="{FF2B5EF4-FFF2-40B4-BE49-F238E27FC236}">
                <a16:creationId xmlns:a16="http://schemas.microsoft.com/office/drawing/2014/main" id="{B13A7C49-0A7E-7E23-C839-B6B9206FB3CC}"/>
              </a:ext>
            </a:extLst>
          </p:cNvPr>
          <p:cNvPicPr>
            <a:picLocks noChangeAspect="1"/>
          </p:cNvPicPr>
          <p:nvPr/>
        </p:nvPicPr>
        <p:blipFill>
          <a:blip r:embed="rId7">
            <a:extLst>
              <a:ext uri="{28A0092B-C50C-407E-A947-70E740481C1C}">
                <a14:useLocalDpi xmlns:a14="http://schemas.microsoft.com/office/drawing/2010/main" val="0"/>
              </a:ext>
            </a:extLst>
          </a:blip>
          <a:srcRect l="14756" t="8252" r="12178" b="2432"/>
          <a:stretch>
            <a:fillRect/>
          </a:stretch>
        </p:blipFill>
        <p:spPr>
          <a:xfrm>
            <a:off x="1838005" y="4601279"/>
            <a:ext cx="1290408" cy="1577402"/>
          </a:xfrm>
          <a:prstGeom prst="rect">
            <a:avLst/>
          </a:prstGeom>
        </p:spPr>
      </p:pic>
      <p:pic>
        <p:nvPicPr>
          <p:cNvPr id="23" name="Picture 22">
            <a:extLst>
              <a:ext uri="{FF2B5EF4-FFF2-40B4-BE49-F238E27FC236}">
                <a16:creationId xmlns:a16="http://schemas.microsoft.com/office/drawing/2014/main" id="{AF0CCC7F-407D-C34F-A91D-1BD312374102}"/>
              </a:ext>
            </a:extLst>
          </p:cNvPr>
          <p:cNvPicPr>
            <a:picLocks noChangeAspect="1"/>
          </p:cNvPicPr>
          <p:nvPr/>
        </p:nvPicPr>
        <p:blipFill>
          <a:blip r:embed="rId8">
            <a:extLst>
              <a:ext uri="{28A0092B-C50C-407E-A947-70E740481C1C}">
                <a14:useLocalDpi xmlns:a14="http://schemas.microsoft.com/office/drawing/2010/main" val="0"/>
              </a:ext>
            </a:extLst>
          </a:blip>
          <a:srcRect l="69137" t="6580" r="4475" b="19392"/>
          <a:stretch>
            <a:fillRect/>
          </a:stretch>
        </p:blipFill>
        <p:spPr>
          <a:xfrm>
            <a:off x="7494494" y="4509390"/>
            <a:ext cx="2294965" cy="1841030"/>
          </a:xfrm>
          <a:prstGeom prst="rect">
            <a:avLst/>
          </a:prstGeom>
        </p:spPr>
      </p:pic>
      <p:pic>
        <p:nvPicPr>
          <p:cNvPr id="27" name="Picture 26">
            <a:extLst>
              <a:ext uri="{FF2B5EF4-FFF2-40B4-BE49-F238E27FC236}">
                <a16:creationId xmlns:a16="http://schemas.microsoft.com/office/drawing/2014/main" id="{66DF63C0-2BAE-6C04-2619-A15F580AF58E}"/>
              </a:ext>
            </a:extLst>
          </p:cNvPr>
          <p:cNvPicPr>
            <a:picLocks noChangeAspect="1"/>
          </p:cNvPicPr>
          <p:nvPr/>
        </p:nvPicPr>
        <p:blipFill>
          <a:blip r:embed="rId9">
            <a:extLst>
              <a:ext uri="{28A0092B-C50C-407E-A947-70E740481C1C}">
                <a14:useLocalDpi xmlns:a14="http://schemas.microsoft.com/office/drawing/2010/main" val="0"/>
              </a:ext>
            </a:extLst>
          </a:blip>
          <a:srcRect l="25916" r="20468" b="2996"/>
          <a:stretch>
            <a:fillRect/>
          </a:stretch>
        </p:blipFill>
        <p:spPr>
          <a:xfrm>
            <a:off x="3128413" y="4601279"/>
            <a:ext cx="1897624" cy="1537276"/>
          </a:xfrm>
          <a:prstGeom prst="rect">
            <a:avLst/>
          </a:prstGeom>
        </p:spPr>
      </p:pic>
    </p:spTree>
    <p:extLst>
      <p:ext uri="{BB962C8B-B14F-4D97-AF65-F5344CB8AC3E}">
        <p14:creationId xmlns:p14="http://schemas.microsoft.com/office/powerpoint/2010/main" val="2593866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31F87-1AD7-9415-80EA-36279CD34A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EBBF6D-6428-C2A4-F805-A203D57D6C56}"/>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Important vs Urgent</a:t>
            </a:r>
          </a:p>
        </p:txBody>
      </p:sp>
      <p:sp>
        <p:nvSpPr>
          <p:cNvPr id="4" name="Rectangle 3">
            <a:extLst>
              <a:ext uri="{FF2B5EF4-FFF2-40B4-BE49-F238E27FC236}">
                <a16:creationId xmlns:a16="http://schemas.microsoft.com/office/drawing/2014/main" id="{E9111A63-652A-C0DA-06BB-C9CFED279151}"/>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51335C55-3397-F7CB-E187-1F581DB28AE2}"/>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9" name="Text Placeholder 2">
            <a:extLst>
              <a:ext uri="{FF2B5EF4-FFF2-40B4-BE49-F238E27FC236}">
                <a16:creationId xmlns:a16="http://schemas.microsoft.com/office/drawing/2014/main" id="{132B7F05-50FD-03D8-8450-B6E58E9913F5}"/>
              </a:ext>
            </a:extLst>
          </p:cNvPr>
          <p:cNvSpPr txBox="1">
            <a:spLocks/>
          </p:cNvSpPr>
          <p:nvPr/>
        </p:nvSpPr>
        <p:spPr>
          <a:xfrm>
            <a:off x="839789" y="1681163"/>
            <a:ext cx="5042396"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dirty="0"/>
              <a:t>Important</a:t>
            </a:r>
          </a:p>
        </p:txBody>
      </p:sp>
      <p:sp>
        <p:nvSpPr>
          <p:cNvPr id="10" name="Content Placeholder 3">
            <a:extLst>
              <a:ext uri="{FF2B5EF4-FFF2-40B4-BE49-F238E27FC236}">
                <a16:creationId xmlns:a16="http://schemas.microsoft.com/office/drawing/2014/main" id="{24DEB4BD-0115-A16B-D5F1-780AD72B05A5}"/>
              </a:ext>
            </a:extLst>
          </p:cNvPr>
          <p:cNvSpPr txBox="1">
            <a:spLocks/>
          </p:cNvSpPr>
          <p:nvPr/>
        </p:nvSpPr>
        <p:spPr>
          <a:xfrm>
            <a:off x="839789" y="2275903"/>
            <a:ext cx="4506724" cy="3913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Family &amp; Friendships</a:t>
            </a:r>
          </a:p>
          <a:p>
            <a:r>
              <a:rPr lang="en-US" dirty="0"/>
              <a:t>Health</a:t>
            </a:r>
          </a:p>
          <a:p>
            <a:r>
              <a:rPr lang="en-US" dirty="0"/>
              <a:t>Adventures</a:t>
            </a:r>
          </a:p>
          <a:p>
            <a:r>
              <a:rPr lang="en-US" dirty="0"/>
              <a:t>Creative Outlets</a:t>
            </a:r>
          </a:p>
          <a:p>
            <a:r>
              <a:rPr lang="en-US" dirty="0"/>
              <a:t>Community</a:t>
            </a:r>
          </a:p>
        </p:txBody>
      </p:sp>
      <p:sp>
        <p:nvSpPr>
          <p:cNvPr id="11" name="Text Placeholder 4">
            <a:extLst>
              <a:ext uri="{FF2B5EF4-FFF2-40B4-BE49-F238E27FC236}">
                <a16:creationId xmlns:a16="http://schemas.microsoft.com/office/drawing/2014/main" id="{9BD7E0C4-EFB5-6167-935E-9FBD588922BC}"/>
              </a:ext>
            </a:extLst>
          </p:cNvPr>
          <p:cNvSpPr txBox="1">
            <a:spLocks/>
          </p:cNvSpPr>
          <p:nvPr/>
        </p:nvSpPr>
        <p:spPr>
          <a:xfrm>
            <a:off x="6172200" y="1681163"/>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dirty="0"/>
              <a:t>Urgent</a:t>
            </a:r>
            <a:endParaRPr lang="en-US" dirty="0"/>
          </a:p>
        </p:txBody>
      </p:sp>
      <p:sp>
        <p:nvSpPr>
          <p:cNvPr id="12" name="Content Placeholder 5">
            <a:extLst>
              <a:ext uri="{FF2B5EF4-FFF2-40B4-BE49-F238E27FC236}">
                <a16:creationId xmlns:a16="http://schemas.microsoft.com/office/drawing/2014/main" id="{A1482B59-621E-626C-D894-DB727CE74C48}"/>
              </a:ext>
            </a:extLst>
          </p:cNvPr>
          <p:cNvSpPr txBox="1">
            <a:spLocks/>
          </p:cNvSpPr>
          <p:nvPr/>
        </p:nvSpPr>
        <p:spPr>
          <a:xfrm>
            <a:off x="6172200" y="2275903"/>
            <a:ext cx="5183188" cy="3913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Higher Degree</a:t>
            </a:r>
          </a:p>
          <a:p>
            <a:r>
              <a:rPr lang="en-US" dirty="0"/>
              <a:t>Getting Promoted</a:t>
            </a:r>
          </a:p>
          <a:p>
            <a:r>
              <a:rPr lang="en-US" dirty="0"/>
              <a:t>Finding my “Dream Job”</a:t>
            </a:r>
          </a:p>
          <a:p>
            <a:r>
              <a:rPr lang="en-US" dirty="0"/>
              <a:t>Earning a higher salary</a:t>
            </a:r>
          </a:p>
          <a:p>
            <a:r>
              <a:rPr lang="en-US" dirty="0"/>
              <a:t>Buying a Home</a:t>
            </a:r>
          </a:p>
        </p:txBody>
      </p:sp>
      <p:cxnSp>
        <p:nvCxnSpPr>
          <p:cNvPr id="14" name="Straight Connector 13">
            <a:extLst>
              <a:ext uri="{FF2B5EF4-FFF2-40B4-BE49-F238E27FC236}">
                <a16:creationId xmlns:a16="http://schemas.microsoft.com/office/drawing/2014/main" id="{1C6B7CC9-DDC2-E1A3-CDA9-46857C688865}"/>
              </a:ext>
            </a:extLst>
          </p:cNvPr>
          <p:cNvCxnSpPr/>
          <p:nvPr/>
        </p:nvCxnSpPr>
        <p:spPr>
          <a:xfrm>
            <a:off x="5759356" y="1487606"/>
            <a:ext cx="0" cy="510426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9462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01D45-0471-A858-BA10-8595A83781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C30E38-0B50-B008-E5C3-617FF3AA4598}"/>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Important (Expanded)</a:t>
            </a:r>
          </a:p>
        </p:txBody>
      </p:sp>
      <p:sp>
        <p:nvSpPr>
          <p:cNvPr id="4" name="Rectangle 3">
            <a:extLst>
              <a:ext uri="{FF2B5EF4-FFF2-40B4-BE49-F238E27FC236}">
                <a16:creationId xmlns:a16="http://schemas.microsoft.com/office/drawing/2014/main" id="{D8EBE057-993F-715A-C3AC-00CB6CDAFD09}"/>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D8613F61-CE1D-8F91-9716-0964A1A6B408}"/>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graphicFrame>
        <p:nvGraphicFramePr>
          <p:cNvPr id="3" name="Table 2">
            <a:extLst>
              <a:ext uri="{FF2B5EF4-FFF2-40B4-BE49-F238E27FC236}">
                <a16:creationId xmlns:a16="http://schemas.microsoft.com/office/drawing/2014/main" id="{520DC49B-E6CA-EBD5-2D67-93909039ECC4}"/>
              </a:ext>
            </a:extLst>
          </p:cNvPr>
          <p:cNvGraphicFramePr>
            <a:graphicFrameLocks noGrp="1"/>
          </p:cNvGraphicFramePr>
          <p:nvPr>
            <p:extLst>
              <p:ext uri="{D42A27DB-BD31-4B8C-83A1-F6EECF244321}">
                <p14:modId xmlns:p14="http://schemas.microsoft.com/office/powerpoint/2010/main" val="2100041213"/>
              </p:ext>
            </p:extLst>
          </p:nvPr>
        </p:nvGraphicFramePr>
        <p:xfrm>
          <a:off x="692297" y="1615666"/>
          <a:ext cx="6229497" cy="4791714"/>
        </p:xfrm>
        <a:graphic>
          <a:graphicData uri="http://schemas.openxmlformats.org/drawingml/2006/table">
            <a:tbl>
              <a:tblPr firstRow="1" bandRow="1">
                <a:tableStyleId>{5C22544A-7EE6-4342-B048-85BDC9FD1C3A}</a:tableStyleId>
              </a:tblPr>
              <a:tblGrid>
                <a:gridCol w="1508292">
                  <a:extLst>
                    <a:ext uri="{9D8B030D-6E8A-4147-A177-3AD203B41FA5}">
                      <a16:colId xmlns:a16="http://schemas.microsoft.com/office/drawing/2014/main" val="3335135963"/>
                    </a:ext>
                  </a:extLst>
                </a:gridCol>
                <a:gridCol w="4721205">
                  <a:extLst>
                    <a:ext uri="{9D8B030D-6E8A-4147-A177-3AD203B41FA5}">
                      <a16:colId xmlns:a16="http://schemas.microsoft.com/office/drawing/2014/main" val="3069182684"/>
                    </a:ext>
                  </a:extLst>
                </a:gridCol>
              </a:tblGrid>
              <a:tr h="36261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1122957"/>
                  </a:ext>
                </a:extLst>
              </a:tr>
              <a:tr h="1242065">
                <a:tc>
                  <a:txBody>
                    <a:bodyPr/>
                    <a:lstStyle/>
                    <a:p>
                      <a:r>
                        <a:rPr lang="en-US" dirty="0">
                          <a:latin typeface="+mn-lt"/>
                        </a:rPr>
                        <a:t>Family &amp; Friendships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cs typeface="Arial" panose="020B0604020202020204" pitchFamily="34" charset="0"/>
                        </a:rPr>
                        <a:t>Being there for big life moments &amp; milestones (weddings, family trips, celebrations, etc.)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cs typeface="Arial" panose="020B0604020202020204" pitchFamily="34" charset="0"/>
                        </a:rPr>
                        <a:t>I never want to miss an important life event due to a work obligation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0159589"/>
                  </a:ext>
                </a:extLst>
              </a:tr>
              <a:tr h="634469">
                <a:tc>
                  <a:txBody>
                    <a:bodyPr/>
                    <a:lstStyle/>
                    <a:p>
                      <a:r>
                        <a:rPr lang="en-US" dirty="0">
                          <a:latin typeface="+mn-lt"/>
                        </a:rPr>
                        <a:t>Health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mn-lt"/>
                        </a:rPr>
                        <a:t>Hiking, Traveling, Playing Sports, Eating Right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9057122"/>
                  </a:ext>
                </a:extLst>
              </a:tr>
              <a:tr h="1062258">
                <a:tc>
                  <a:txBody>
                    <a:bodyPr/>
                    <a:lstStyle/>
                    <a:p>
                      <a:r>
                        <a:rPr lang="en-US" dirty="0">
                          <a:latin typeface="+mn-lt"/>
                        </a:rPr>
                        <a:t>Adventures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mn-lt"/>
                        </a:rPr>
                        <a:t>Exploring a new city, Traveling to different countries, Connecting with Nature, Having a partner to travel with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5462112"/>
                  </a:ext>
                </a:extLst>
              </a:tr>
              <a:tr h="743581">
                <a:tc>
                  <a:txBody>
                    <a:bodyPr/>
                    <a:lstStyle/>
                    <a:p>
                      <a:r>
                        <a:rPr lang="en-US" dirty="0">
                          <a:latin typeface="+mn-lt"/>
                        </a:rPr>
                        <a:t>Creative Outlets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mn-lt"/>
                        </a:rPr>
                        <a:t>Travel Videos, Woodshop Projects, Writing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342979"/>
                  </a:ext>
                </a:extLst>
              </a:tr>
              <a:tr h="743581">
                <a:tc>
                  <a:txBody>
                    <a:bodyPr/>
                    <a:lstStyle/>
                    <a:p>
                      <a:r>
                        <a:rPr lang="en-US" dirty="0">
                          <a:latin typeface="+mn-lt"/>
                        </a:rPr>
                        <a:t>Community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mn-lt"/>
                        </a:rPr>
                        <a:t>Coaching Sports, FIRST Robotics Team, Volunteering for the local community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3318690"/>
                  </a:ext>
                </a:extLst>
              </a:tr>
            </a:tbl>
          </a:graphicData>
        </a:graphic>
      </p:graphicFrame>
      <p:pic>
        <p:nvPicPr>
          <p:cNvPr id="8" name="Picture 7" descr="A person holding a microphone and speaking to a person in a suit&#10;&#10;AI-generated content may be incorrect.">
            <a:extLst>
              <a:ext uri="{FF2B5EF4-FFF2-40B4-BE49-F238E27FC236}">
                <a16:creationId xmlns:a16="http://schemas.microsoft.com/office/drawing/2014/main" id="{06CA90BC-788A-B0B9-F43E-AE3D734C04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2037" y="4586447"/>
            <a:ext cx="2955851" cy="1959803"/>
          </a:xfrm>
          <a:prstGeom prst="rect">
            <a:avLst/>
          </a:prstGeom>
        </p:spPr>
      </p:pic>
      <p:pic>
        <p:nvPicPr>
          <p:cNvPr id="19" name="Picture 18" descr="A person holding a person on top of a mountain&#10;&#10;AI-generated content may be incorrect.">
            <a:extLst>
              <a:ext uri="{FF2B5EF4-FFF2-40B4-BE49-F238E27FC236}">
                <a16:creationId xmlns:a16="http://schemas.microsoft.com/office/drawing/2014/main" id="{C9C6EA4D-FC6E-A6D1-3787-E986016813A3}"/>
              </a:ext>
            </a:extLst>
          </p:cNvPr>
          <p:cNvPicPr>
            <a:picLocks noChangeAspect="1"/>
          </p:cNvPicPr>
          <p:nvPr/>
        </p:nvPicPr>
        <p:blipFill>
          <a:blip r:embed="rId5">
            <a:extLst>
              <a:ext uri="{28A0092B-C50C-407E-A947-70E740481C1C}">
                <a14:useLocalDpi xmlns:a14="http://schemas.microsoft.com/office/drawing/2010/main" val="0"/>
              </a:ext>
            </a:extLst>
          </a:blip>
          <a:srcRect t="31937"/>
          <a:stretch>
            <a:fillRect/>
          </a:stretch>
        </p:blipFill>
        <p:spPr>
          <a:xfrm>
            <a:off x="7262037" y="1572162"/>
            <a:ext cx="2955850" cy="2682442"/>
          </a:xfrm>
          <a:prstGeom prst="rect">
            <a:avLst/>
          </a:prstGeom>
        </p:spPr>
      </p:pic>
      <p:pic>
        <p:nvPicPr>
          <p:cNvPr id="17" name="Picture 16" descr="A person in a blue hat on a field with a coach&#10;&#10;AI-generated content may be incorrect.">
            <a:extLst>
              <a:ext uri="{FF2B5EF4-FFF2-40B4-BE49-F238E27FC236}">
                <a16:creationId xmlns:a16="http://schemas.microsoft.com/office/drawing/2014/main" id="{4E2DE9D2-0B1C-ADBB-1050-397FD72B2864}"/>
              </a:ext>
            </a:extLst>
          </p:cNvPr>
          <p:cNvPicPr>
            <a:picLocks noChangeAspect="1"/>
          </p:cNvPicPr>
          <p:nvPr/>
        </p:nvPicPr>
        <p:blipFill>
          <a:blip r:embed="rId6">
            <a:extLst>
              <a:ext uri="{28A0092B-C50C-407E-A947-70E740481C1C}">
                <a14:useLocalDpi xmlns:a14="http://schemas.microsoft.com/office/drawing/2010/main" val="0"/>
              </a:ext>
            </a:extLst>
          </a:blip>
          <a:srcRect l="9141" r="13470"/>
          <a:stretch>
            <a:fillRect/>
          </a:stretch>
        </p:blipFill>
        <p:spPr>
          <a:xfrm>
            <a:off x="9687460" y="3180702"/>
            <a:ext cx="2275016" cy="1959803"/>
          </a:xfrm>
          <a:prstGeom prst="rect">
            <a:avLst/>
          </a:prstGeom>
        </p:spPr>
      </p:pic>
    </p:spTree>
    <p:extLst>
      <p:ext uri="{BB962C8B-B14F-4D97-AF65-F5344CB8AC3E}">
        <p14:creationId xmlns:p14="http://schemas.microsoft.com/office/powerpoint/2010/main" val="3705993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61520-A676-704E-39CC-0ABD7869E2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25A537-D770-AD3E-BCB6-0ECA12741AF6}"/>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Purpose, Priorities, Projects </a:t>
            </a:r>
          </a:p>
        </p:txBody>
      </p:sp>
      <p:sp>
        <p:nvSpPr>
          <p:cNvPr id="4" name="Rectangle 3">
            <a:extLst>
              <a:ext uri="{FF2B5EF4-FFF2-40B4-BE49-F238E27FC236}">
                <a16:creationId xmlns:a16="http://schemas.microsoft.com/office/drawing/2014/main" id="{022F6C14-869B-19F2-6CEE-4BC78E51B096}"/>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B34D9B4D-A021-F1C6-DFC1-91FCB2AF259C}"/>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graphicFrame>
        <p:nvGraphicFramePr>
          <p:cNvPr id="5" name="Table 4">
            <a:extLst>
              <a:ext uri="{FF2B5EF4-FFF2-40B4-BE49-F238E27FC236}">
                <a16:creationId xmlns:a16="http://schemas.microsoft.com/office/drawing/2014/main" id="{0CEE27DD-A6D4-F4BE-DE91-E47DF34755F2}"/>
              </a:ext>
            </a:extLst>
          </p:cNvPr>
          <p:cNvGraphicFramePr>
            <a:graphicFrameLocks noGrp="1"/>
          </p:cNvGraphicFramePr>
          <p:nvPr>
            <p:extLst>
              <p:ext uri="{D42A27DB-BD31-4B8C-83A1-F6EECF244321}">
                <p14:modId xmlns:p14="http://schemas.microsoft.com/office/powerpoint/2010/main" val="868665001"/>
              </p:ext>
            </p:extLst>
          </p:nvPr>
        </p:nvGraphicFramePr>
        <p:xfrm>
          <a:off x="850606" y="1828801"/>
          <a:ext cx="10037133" cy="3944679"/>
        </p:xfrm>
        <a:graphic>
          <a:graphicData uri="http://schemas.openxmlformats.org/drawingml/2006/table">
            <a:tbl>
              <a:tblPr firstRow="1" bandRow="1">
                <a:tableStyleId>{5C22544A-7EE6-4342-B048-85BDC9FD1C3A}</a:tableStyleId>
              </a:tblPr>
              <a:tblGrid>
                <a:gridCol w="2178129">
                  <a:extLst>
                    <a:ext uri="{9D8B030D-6E8A-4147-A177-3AD203B41FA5}">
                      <a16:colId xmlns:a16="http://schemas.microsoft.com/office/drawing/2014/main" val="3335135963"/>
                    </a:ext>
                  </a:extLst>
                </a:gridCol>
                <a:gridCol w="7859004">
                  <a:extLst>
                    <a:ext uri="{9D8B030D-6E8A-4147-A177-3AD203B41FA5}">
                      <a16:colId xmlns:a16="http://schemas.microsoft.com/office/drawing/2014/main" val="3069182684"/>
                    </a:ext>
                  </a:extLst>
                </a:gridCol>
              </a:tblGrid>
              <a:tr h="649031">
                <a:tc>
                  <a:txBody>
                    <a:bodyPr/>
                    <a:lstStyle/>
                    <a:p>
                      <a:r>
                        <a:rPr lang="en-US" sz="2400" dirty="0"/>
                        <a:t>Priority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t>Project Example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1122957"/>
                  </a:ext>
                </a:extLst>
              </a:tr>
              <a:tr h="823912">
                <a:tc>
                  <a:txBody>
                    <a:bodyPr/>
                    <a:lstStyle/>
                    <a:p>
                      <a:r>
                        <a:rPr lang="en-US" sz="2400" dirty="0">
                          <a:latin typeface="+mj-lt"/>
                        </a:rPr>
                        <a:t>Personal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mj-lt"/>
                          <a:cs typeface="Arial" panose="020B0604020202020204" pitchFamily="34" charset="0"/>
                        </a:rPr>
                        <a:t>Make a highlight video from my adventures in Seattle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0159589"/>
                  </a:ext>
                </a:extLst>
              </a:tr>
              <a:tr h="823912">
                <a:tc>
                  <a:txBody>
                    <a:bodyPr/>
                    <a:lstStyle/>
                    <a:p>
                      <a:r>
                        <a:rPr lang="en-US" sz="2400" dirty="0">
                          <a:latin typeface="+mj-lt"/>
                        </a:rPr>
                        <a:t>People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latin typeface="+mj-lt"/>
                        </a:rPr>
                        <a:t>Create a podcast to catch up with my college friends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9057122"/>
                  </a:ext>
                </a:extLst>
              </a:tr>
              <a:tr h="823912">
                <a:tc>
                  <a:txBody>
                    <a:bodyPr/>
                    <a:lstStyle/>
                    <a:p>
                      <a:r>
                        <a:rPr lang="en-US" sz="2400" dirty="0">
                          <a:latin typeface="+mj-lt"/>
                        </a:rPr>
                        <a:t>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latin typeface="+mj-lt"/>
                        </a:rPr>
                        <a:t>Design &amp; 3D Print a modified clipboard for c</a:t>
                      </a:r>
                      <a:r>
                        <a:rPr lang="en-US" sz="2400" kern="1200" dirty="0">
                          <a:solidFill>
                            <a:schemeClr val="dk1"/>
                          </a:solidFill>
                          <a:latin typeface="+mn-lt"/>
                          <a:ea typeface="+mn-ea"/>
                          <a:cs typeface="+mn-cs"/>
                        </a:rPr>
                        <a:t>oaching my high school frisbee team</a:t>
                      </a:r>
                      <a:endParaRPr lang="en-US" sz="2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5462112"/>
                  </a:ext>
                </a:extLst>
              </a:tr>
              <a:tr h="823912">
                <a:tc>
                  <a:txBody>
                    <a:bodyPr/>
                    <a:lstStyle/>
                    <a:p>
                      <a:r>
                        <a:rPr lang="en-US" sz="2400" dirty="0">
                          <a:latin typeface="+mj-lt"/>
                        </a:rPr>
                        <a:t>Professional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latin typeface="+mj-lt"/>
                        </a:rPr>
                        <a:t>Reflecting on my career accomplishments and researching prospective companies for my next chapter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342979"/>
                  </a:ext>
                </a:extLst>
              </a:tr>
            </a:tbl>
          </a:graphicData>
        </a:graphic>
      </p:graphicFrame>
    </p:spTree>
    <p:extLst>
      <p:ext uri="{BB962C8B-B14F-4D97-AF65-F5344CB8AC3E}">
        <p14:creationId xmlns:p14="http://schemas.microsoft.com/office/powerpoint/2010/main" val="1305799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7D10A-4335-7F52-728C-329D64FDD5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27D44B-51C4-0251-6881-4861114C5955}"/>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Writing</a:t>
            </a:r>
          </a:p>
        </p:txBody>
      </p:sp>
      <p:sp>
        <p:nvSpPr>
          <p:cNvPr id="3" name="Content Placeholder 2">
            <a:extLst>
              <a:ext uri="{FF2B5EF4-FFF2-40B4-BE49-F238E27FC236}">
                <a16:creationId xmlns:a16="http://schemas.microsoft.com/office/drawing/2014/main" id="{F2BB449D-6B1C-6426-EF00-DDB55B3843B7}"/>
              </a:ext>
            </a:extLst>
          </p:cNvPr>
          <p:cNvSpPr>
            <a:spLocks noGrp="1"/>
          </p:cNvSpPr>
          <p:nvPr>
            <p:ph idx="1"/>
          </p:nvPr>
        </p:nvSpPr>
        <p:spPr>
          <a:xfrm>
            <a:off x="451693" y="1615665"/>
            <a:ext cx="10767708" cy="4332679"/>
          </a:xfrm>
        </p:spPr>
        <p:txBody>
          <a:bodyPr>
            <a:normAutofit/>
          </a:bodyPr>
          <a:lstStyle/>
          <a:p>
            <a:pPr marL="0" indent="0">
              <a:buNone/>
            </a:pPr>
            <a:r>
              <a:rPr lang="en-US" dirty="0">
                <a:latin typeface="Arial" panose="020B0604020202020204" pitchFamily="34" charset="0"/>
                <a:cs typeface="Arial" panose="020B0604020202020204" pitchFamily="34" charset="0"/>
              </a:rPr>
              <a:t>Writing habits that have helped me stay organized and mindful:</a:t>
            </a:r>
          </a:p>
          <a:p>
            <a:r>
              <a:rPr lang="en-US" dirty="0">
                <a:latin typeface="Arial" panose="020B0604020202020204" pitchFamily="34" charset="0"/>
                <a:cs typeface="Arial" panose="020B0604020202020204" pitchFamily="34" charset="0"/>
              </a:rPr>
              <a:t>Keeping a personal journal – helpful for harnessing emotions after big events</a:t>
            </a:r>
          </a:p>
          <a:p>
            <a:r>
              <a:rPr lang="en-US" dirty="0">
                <a:latin typeface="Arial" panose="020B0604020202020204" pitchFamily="34" charset="0"/>
                <a:cs typeface="Arial" panose="020B0604020202020204" pitchFamily="34" charset="0"/>
              </a:rPr>
              <a:t>Keeping a work journal – helpful for staying focused in meetings and bookmarking ideas</a:t>
            </a:r>
          </a:p>
          <a:p>
            <a:r>
              <a:rPr lang="en-US" dirty="0">
                <a:latin typeface="Arial" panose="020B0604020202020204" pitchFamily="34" charset="0"/>
                <a:cs typeface="Arial" panose="020B0604020202020204" pitchFamily="34" charset="0"/>
              </a:rPr>
              <a:t>Sticky Notes for Tasks throughout the Day &amp; Week</a:t>
            </a:r>
          </a:p>
          <a:p>
            <a:r>
              <a:rPr lang="en-US" dirty="0">
                <a:latin typeface="Arial" panose="020B0604020202020204" pitchFamily="34" charset="0"/>
                <a:cs typeface="Arial" panose="020B0604020202020204" pitchFamily="34" charset="0"/>
              </a:rPr>
              <a:t>Journaling Spreadsheet on my phone (Daily Rose/Thorn/Bud)</a:t>
            </a:r>
          </a:p>
          <a:p>
            <a:r>
              <a:rPr lang="en-US" dirty="0">
                <a:latin typeface="Arial" panose="020B0604020202020204" pitchFamily="34" charset="0"/>
                <a:cs typeface="Arial" panose="020B0604020202020204" pitchFamily="34" charset="0"/>
              </a:rPr>
              <a:t>Writing helps me slow down my racing thoughts</a:t>
            </a:r>
          </a:p>
        </p:txBody>
      </p:sp>
      <p:sp>
        <p:nvSpPr>
          <p:cNvPr id="4" name="Rectangle 3">
            <a:extLst>
              <a:ext uri="{FF2B5EF4-FFF2-40B4-BE49-F238E27FC236}">
                <a16:creationId xmlns:a16="http://schemas.microsoft.com/office/drawing/2014/main" id="{BE43676F-6692-EBF6-34AD-39A323B66CB3}"/>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A67704FC-CCBC-6A50-44B2-DD76588490D6}"/>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906147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62D7A-97D6-31E3-B83E-A0F0A8A25D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128F17-68F0-A90C-3D1A-C5F343F4AA75}"/>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Background</a:t>
            </a:r>
          </a:p>
        </p:txBody>
      </p:sp>
      <p:sp>
        <p:nvSpPr>
          <p:cNvPr id="3" name="Content Placeholder 2">
            <a:extLst>
              <a:ext uri="{FF2B5EF4-FFF2-40B4-BE49-F238E27FC236}">
                <a16:creationId xmlns:a16="http://schemas.microsoft.com/office/drawing/2014/main" id="{F4946811-BAB5-8E4D-272E-B8182B8BB334}"/>
              </a:ext>
            </a:extLst>
          </p:cNvPr>
          <p:cNvSpPr>
            <a:spLocks noGrp="1"/>
          </p:cNvSpPr>
          <p:nvPr>
            <p:ph idx="1"/>
          </p:nvPr>
        </p:nvSpPr>
        <p:spPr>
          <a:xfrm>
            <a:off x="451687" y="1721242"/>
            <a:ext cx="8449122" cy="3648426"/>
          </a:xfrm>
        </p:spPr>
        <p:txBody>
          <a:bodyPr>
            <a:normAutofit lnSpcReduction="10000"/>
          </a:bodyPr>
          <a:lstStyle/>
          <a:p>
            <a:r>
              <a:rPr lang="en-US" dirty="0"/>
              <a:t>B.S. Mechanical Engineering, University of California, Santa Barbara</a:t>
            </a:r>
          </a:p>
          <a:p>
            <a:r>
              <a:rPr lang="en-US" dirty="0"/>
              <a:t>M.S. Mechanical Engineering, University of Washington</a:t>
            </a:r>
          </a:p>
          <a:p>
            <a:r>
              <a:rPr lang="en-US" dirty="0"/>
              <a:t>Aerospace Industry (Boeing, Lockheed Martin, Raytheon)</a:t>
            </a:r>
          </a:p>
          <a:p>
            <a:r>
              <a:rPr lang="en-US" dirty="0"/>
              <a:t>Roles in Manufacturing, Process, Design</a:t>
            </a:r>
          </a:p>
          <a:p>
            <a:r>
              <a:rPr lang="en-US" dirty="0"/>
              <a:t>Outside of Work: FIRST Robotics, Ultimate Frisbee</a:t>
            </a:r>
          </a:p>
        </p:txBody>
      </p:sp>
      <p:sp>
        <p:nvSpPr>
          <p:cNvPr id="4" name="Rectangle 3">
            <a:extLst>
              <a:ext uri="{FF2B5EF4-FFF2-40B4-BE49-F238E27FC236}">
                <a16:creationId xmlns:a16="http://schemas.microsoft.com/office/drawing/2014/main" id="{F7BE9E4F-9EED-D4C5-A3A2-873F7D71E369}"/>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1D86420-18C4-A5AC-9062-0B3F097F43F3}"/>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pic>
        <p:nvPicPr>
          <p:cNvPr id="7" name="Picture 6">
            <a:extLst>
              <a:ext uri="{FF2B5EF4-FFF2-40B4-BE49-F238E27FC236}">
                <a16:creationId xmlns:a16="http://schemas.microsoft.com/office/drawing/2014/main" id="{A580730A-D680-3D48-46D1-46C2447B59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357" y="5903751"/>
            <a:ext cx="1043370" cy="718948"/>
          </a:xfrm>
          <a:prstGeom prst="rect">
            <a:avLst/>
          </a:prstGeom>
        </p:spPr>
      </p:pic>
      <p:pic>
        <p:nvPicPr>
          <p:cNvPr id="8" name="Picture 7">
            <a:extLst>
              <a:ext uri="{FF2B5EF4-FFF2-40B4-BE49-F238E27FC236}">
                <a16:creationId xmlns:a16="http://schemas.microsoft.com/office/drawing/2014/main" id="{42A59F51-0C98-46F9-EA04-89DEDFA4D4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1673" y="5917804"/>
            <a:ext cx="1737363" cy="667109"/>
          </a:xfrm>
          <a:prstGeom prst="rect">
            <a:avLst/>
          </a:prstGeom>
        </p:spPr>
      </p:pic>
      <p:pic>
        <p:nvPicPr>
          <p:cNvPr id="11" name="Picture 10">
            <a:extLst>
              <a:ext uri="{FF2B5EF4-FFF2-40B4-BE49-F238E27FC236}">
                <a16:creationId xmlns:a16="http://schemas.microsoft.com/office/drawing/2014/main" id="{D316DB41-3083-735E-4FA4-BF429A38F3D4}"/>
              </a:ext>
            </a:extLst>
          </p:cNvPr>
          <p:cNvPicPr>
            <a:picLocks noChangeAspect="1"/>
          </p:cNvPicPr>
          <p:nvPr/>
        </p:nvPicPr>
        <p:blipFill>
          <a:blip r:embed="rId6">
            <a:extLst>
              <a:ext uri="{28A0092B-C50C-407E-A947-70E740481C1C}">
                <a14:useLocalDpi xmlns:a14="http://schemas.microsoft.com/office/drawing/2010/main" val="0"/>
              </a:ext>
            </a:extLst>
          </a:blip>
          <a:srcRect l="5660" b="18827"/>
          <a:stretch/>
        </p:blipFill>
        <p:spPr>
          <a:xfrm>
            <a:off x="9114007" y="1615665"/>
            <a:ext cx="2239793" cy="2887222"/>
          </a:xfrm>
          <a:prstGeom prst="rect">
            <a:avLst/>
          </a:prstGeom>
        </p:spPr>
      </p:pic>
      <p:sp>
        <p:nvSpPr>
          <p:cNvPr id="14" name="TextBox 13">
            <a:extLst>
              <a:ext uri="{FF2B5EF4-FFF2-40B4-BE49-F238E27FC236}">
                <a16:creationId xmlns:a16="http://schemas.microsoft.com/office/drawing/2014/main" id="{96F2BFE7-AC43-D3EE-1999-87D65A209CE3}"/>
              </a:ext>
            </a:extLst>
          </p:cNvPr>
          <p:cNvSpPr txBox="1"/>
          <p:nvPr/>
        </p:nvSpPr>
        <p:spPr>
          <a:xfrm>
            <a:off x="9031321" y="4534758"/>
            <a:ext cx="2534056" cy="646331"/>
          </a:xfrm>
          <a:prstGeom prst="rect">
            <a:avLst/>
          </a:prstGeom>
          <a:noFill/>
        </p:spPr>
        <p:txBody>
          <a:bodyPr wrap="square">
            <a:spAutoFit/>
          </a:bodyPr>
          <a:lstStyle/>
          <a:p>
            <a:r>
              <a:rPr lang="en-US" b="1" dirty="0"/>
              <a:t>Bailey Wu</a:t>
            </a:r>
          </a:p>
          <a:p>
            <a:r>
              <a:rPr lang="en-US" dirty="0">
                <a:hlinkClick r:id="rId7"/>
              </a:rPr>
              <a:t>baileywu@uw.edu</a:t>
            </a:r>
            <a:endParaRPr lang="en-US" dirty="0"/>
          </a:p>
        </p:txBody>
      </p:sp>
      <p:pic>
        <p:nvPicPr>
          <p:cNvPr id="16" name="Picture 15">
            <a:extLst>
              <a:ext uri="{FF2B5EF4-FFF2-40B4-BE49-F238E27FC236}">
                <a16:creationId xmlns:a16="http://schemas.microsoft.com/office/drawing/2014/main" id="{291F0D62-72A1-AFEC-3D16-49916E1245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8184" y="5960948"/>
            <a:ext cx="1880681" cy="491289"/>
          </a:xfrm>
          <a:prstGeom prst="rect">
            <a:avLst/>
          </a:prstGeom>
        </p:spPr>
      </p:pic>
      <p:pic>
        <p:nvPicPr>
          <p:cNvPr id="18" name="Picture 17">
            <a:extLst>
              <a:ext uri="{FF2B5EF4-FFF2-40B4-BE49-F238E27FC236}">
                <a16:creationId xmlns:a16="http://schemas.microsoft.com/office/drawing/2014/main" id="{7997DB3E-189D-687C-D5CD-24DCE67E44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30327" y="5917804"/>
            <a:ext cx="1549940" cy="749434"/>
          </a:xfrm>
          <a:prstGeom prst="rect">
            <a:avLst/>
          </a:prstGeom>
        </p:spPr>
      </p:pic>
      <p:pic>
        <p:nvPicPr>
          <p:cNvPr id="20" name="Picture 19">
            <a:extLst>
              <a:ext uri="{FF2B5EF4-FFF2-40B4-BE49-F238E27FC236}">
                <a16:creationId xmlns:a16="http://schemas.microsoft.com/office/drawing/2014/main" id="{66594BAB-4B10-9B1B-5929-CBD95BB970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14328" y="6030260"/>
            <a:ext cx="2331883" cy="542892"/>
          </a:xfrm>
          <a:prstGeom prst="rect">
            <a:avLst/>
          </a:prstGeom>
        </p:spPr>
      </p:pic>
    </p:spTree>
    <p:extLst>
      <p:ext uri="{BB962C8B-B14F-4D97-AF65-F5344CB8AC3E}">
        <p14:creationId xmlns:p14="http://schemas.microsoft.com/office/powerpoint/2010/main" val="3918760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26B1A-404F-8781-B243-3AD53BA86B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9CF1DE-D3B3-1EB3-32A7-5CC6EAEDD287}"/>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The Gap vs The Gain</a:t>
            </a:r>
          </a:p>
        </p:txBody>
      </p:sp>
      <p:sp>
        <p:nvSpPr>
          <p:cNvPr id="3" name="Content Placeholder 2">
            <a:extLst>
              <a:ext uri="{FF2B5EF4-FFF2-40B4-BE49-F238E27FC236}">
                <a16:creationId xmlns:a16="http://schemas.microsoft.com/office/drawing/2014/main" id="{0F73E8B2-9DC7-060E-77E7-03131583D9E5}"/>
              </a:ext>
            </a:extLst>
          </p:cNvPr>
          <p:cNvSpPr>
            <a:spLocks noGrp="1"/>
          </p:cNvSpPr>
          <p:nvPr>
            <p:ph idx="1"/>
          </p:nvPr>
        </p:nvSpPr>
        <p:spPr>
          <a:xfrm>
            <a:off x="451693" y="1615665"/>
            <a:ext cx="5542707" cy="4785135"/>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Things I’m proud of:</a:t>
            </a:r>
          </a:p>
          <a:p>
            <a:r>
              <a:rPr lang="en-US" dirty="0">
                <a:latin typeface="Arial" panose="020B0604020202020204" pitchFamily="34" charset="0"/>
                <a:cs typeface="Arial" panose="020B0604020202020204" pitchFamily="34" charset="0"/>
              </a:rPr>
              <a:t>Worked for different companies &amp; industries</a:t>
            </a:r>
          </a:p>
          <a:p>
            <a:r>
              <a:rPr lang="en-US" dirty="0">
                <a:latin typeface="Arial" panose="020B0604020202020204" pitchFamily="34" charset="0"/>
                <a:cs typeface="Arial" panose="020B0604020202020204" pitchFamily="34" charset="0"/>
              </a:rPr>
              <a:t>Completing my Master’s degree</a:t>
            </a:r>
          </a:p>
          <a:p>
            <a:r>
              <a:rPr lang="en-US" dirty="0">
                <a:latin typeface="Arial" panose="020B0604020202020204" pitchFamily="34" charset="0"/>
                <a:cs typeface="Arial" panose="020B0604020202020204" pitchFamily="34" charset="0"/>
              </a:rPr>
              <a:t>Taking the leap to live in a different city </a:t>
            </a:r>
          </a:p>
          <a:p>
            <a:r>
              <a:rPr lang="en-US" dirty="0">
                <a:latin typeface="Arial" panose="020B0604020202020204" pitchFamily="34" charset="0"/>
                <a:cs typeface="Arial" panose="020B0604020202020204" pitchFamily="34" charset="0"/>
              </a:rPr>
              <a:t>Having a lasting impact on community and integrating into a new one</a:t>
            </a:r>
          </a:p>
          <a:p>
            <a:r>
              <a:rPr lang="en-US" dirty="0">
                <a:latin typeface="Arial" panose="020B0604020202020204" pitchFamily="34" charset="0"/>
                <a:cs typeface="Arial" panose="020B0604020202020204" pitchFamily="34" charset="0"/>
              </a:rPr>
              <a:t>Maintaining relationships with my friends, family, and girlfriend</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A472E74-573C-1FED-67EA-71F1590F22E1}"/>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564A0C9E-5FB2-21CC-6A8B-C6847C930587}"/>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pic>
        <p:nvPicPr>
          <p:cNvPr id="5" name="Picture 4">
            <a:extLst>
              <a:ext uri="{FF2B5EF4-FFF2-40B4-BE49-F238E27FC236}">
                <a16:creationId xmlns:a16="http://schemas.microsoft.com/office/drawing/2014/main" id="{B40A7385-6750-13DB-35F0-9C94CC2FF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2759" y="2304182"/>
            <a:ext cx="1871738" cy="1289746"/>
          </a:xfrm>
          <a:prstGeom prst="rect">
            <a:avLst/>
          </a:prstGeom>
        </p:spPr>
      </p:pic>
      <p:grpSp>
        <p:nvGrpSpPr>
          <p:cNvPr id="14" name="Group 13">
            <a:extLst>
              <a:ext uri="{FF2B5EF4-FFF2-40B4-BE49-F238E27FC236}">
                <a16:creationId xmlns:a16="http://schemas.microsoft.com/office/drawing/2014/main" id="{E05D08E8-FC8B-42AB-4423-675701C46145}"/>
              </a:ext>
            </a:extLst>
          </p:cNvPr>
          <p:cNvGrpSpPr/>
          <p:nvPr/>
        </p:nvGrpSpPr>
        <p:grpSpPr>
          <a:xfrm>
            <a:off x="9385458" y="1766261"/>
            <a:ext cx="2253248" cy="2220060"/>
            <a:chOff x="7618546" y="1615665"/>
            <a:chExt cx="3889929" cy="3832635"/>
          </a:xfrm>
        </p:grpSpPr>
        <p:pic>
          <p:nvPicPr>
            <p:cNvPr id="11" name="Picture 10">
              <a:extLst>
                <a:ext uri="{FF2B5EF4-FFF2-40B4-BE49-F238E27FC236}">
                  <a16:creationId xmlns:a16="http://schemas.microsoft.com/office/drawing/2014/main" id="{7E8ADC34-F129-64D3-CDBD-014BBA48A5F8}"/>
                </a:ext>
              </a:extLst>
            </p:cNvPr>
            <p:cNvPicPr>
              <a:picLocks noChangeAspect="1"/>
            </p:cNvPicPr>
            <p:nvPr/>
          </p:nvPicPr>
          <p:blipFill>
            <a:blip r:embed="rId5">
              <a:extLst>
                <a:ext uri="{28A0092B-C50C-407E-A947-70E740481C1C}">
                  <a14:useLocalDpi xmlns:a14="http://schemas.microsoft.com/office/drawing/2010/main" val="0"/>
                </a:ext>
              </a:extLst>
            </a:blip>
            <a:srcRect l="17540" t="3013" r="13257" b="6076"/>
            <a:stretch>
              <a:fillRect/>
            </a:stretch>
          </p:blipFill>
          <p:spPr>
            <a:xfrm>
              <a:off x="7618546" y="1615665"/>
              <a:ext cx="3889929" cy="3832635"/>
            </a:xfrm>
            <a:prstGeom prst="rect">
              <a:avLst/>
            </a:prstGeom>
          </p:spPr>
        </p:pic>
        <p:sp>
          <p:nvSpPr>
            <p:cNvPr id="12" name="Rectangle 11">
              <a:extLst>
                <a:ext uri="{FF2B5EF4-FFF2-40B4-BE49-F238E27FC236}">
                  <a16:creationId xmlns:a16="http://schemas.microsoft.com/office/drawing/2014/main" id="{47A63903-AFC1-8980-A159-1204CFDFBE96}"/>
                </a:ext>
              </a:extLst>
            </p:cNvPr>
            <p:cNvSpPr/>
            <p:nvPr/>
          </p:nvSpPr>
          <p:spPr>
            <a:xfrm>
              <a:off x="8153400" y="3657600"/>
              <a:ext cx="444500" cy="215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C37AF40-DE59-C97D-E0F1-8AF5F9DCD1BF}"/>
                </a:ext>
              </a:extLst>
            </p:cNvPr>
            <p:cNvSpPr/>
            <p:nvPr/>
          </p:nvSpPr>
          <p:spPr>
            <a:xfrm>
              <a:off x="10285545" y="3657600"/>
              <a:ext cx="444500" cy="215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631EC9A6-5FB1-4C2C-A847-214019DCAC64}"/>
              </a:ext>
            </a:extLst>
          </p:cNvPr>
          <p:cNvPicPr>
            <a:picLocks noChangeAspect="1"/>
          </p:cNvPicPr>
          <p:nvPr/>
        </p:nvPicPr>
        <p:blipFill>
          <a:blip r:embed="rId6"/>
          <a:stretch>
            <a:fillRect/>
          </a:stretch>
        </p:blipFill>
        <p:spPr>
          <a:xfrm>
            <a:off x="6372554" y="4008232"/>
            <a:ext cx="2362530" cy="1886213"/>
          </a:xfrm>
          <a:prstGeom prst="rect">
            <a:avLst/>
          </a:prstGeom>
        </p:spPr>
      </p:pic>
      <p:pic>
        <p:nvPicPr>
          <p:cNvPr id="18" name="Picture 17">
            <a:extLst>
              <a:ext uri="{FF2B5EF4-FFF2-40B4-BE49-F238E27FC236}">
                <a16:creationId xmlns:a16="http://schemas.microsoft.com/office/drawing/2014/main" id="{FF9CCA2D-8C65-9E03-14FD-A5BBF8F1C863}"/>
              </a:ext>
            </a:extLst>
          </p:cNvPr>
          <p:cNvPicPr>
            <a:picLocks noChangeAspect="1"/>
          </p:cNvPicPr>
          <p:nvPr/>
        </p:nvPicPr>
        <p:blipFill>
          <a:blip r:embed="rId7">
            <a:extLst>
              <a:ext uri="{28A0092B-C50C-407E-A947-70E740481C1C}">
                <a14:useLocalDpi xmlns:a14="http://schemas.microsoft.com/office/drawing/2010/main" val="0"/>
              </a:ext>
            </a:extLst>
          </a:blip>
          <a:srcRect b="16329"/>
          <a:stretch>
            <a:fillRect/>
          </a:stretch>
        </p:blipFill>
        <p:spPr>
          <a:xfrm>
            <a:off x="8735084" y="4365994"/>
            <a:ext cx="3057271" cy="2034805"/>
          </a:xfrm>
          <a:prstGeom prst="rect">
            <a:avLst/>
          </a:prstGeom>
        </p:spPr>
      </p:pic>
      <p:pic>
        <p:nvPicPr>
          <p:cNvPr id="22" name="Picture 21">
            <a:extLst>
              <a:ext uri="{FF2B5EF4-FFF2-40B4-BE49-F238E27FC236}">
                <a16:creationId xmlns:a16="http://schemas.microsoft.com/office/drawing/2014/main" id="{29CC9DE5-5F20-67BE-6939-764B46AA01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99759" y="4654959"/>
            <a:ext cx="749141" cy="523875"/>
          </a:xfrm>
          <a:prstGeom prst="rect">
            <a:avLst/>
          </a:prstGeom>
        </p:spPr>
      </p:pic>
      <p:sp>
        <p:nvSpPr>
          <p:cNvPr id="23" name="Rectangle 22">
            <a:extLst>
              <a:ext uri="{FF2B5EF4-FFF2-40B4-BE49-F238E27FC236}">
                <a16:creationId xmlns:a16="http://schemas.microsoft.com/office/drawing/2014/main" id="{2FC7548B-1FC0-6F7F-AEB9-D1C2146EF957}"/>
              </a:ext>
            </a:extLst>
          </p:cNvPr>
          <p:cNvSpPr/>
          <p:nvPr/>
        </p:nvSpPr>
        <p:spPr>
          <a:xfrm>
            <a:off x="9410859" y="6146799"/>
            <a:ext cx="342741" cy="3577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0635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06507-01AB-1D16-BEC5-0F204B786A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01DF56-99AA-610A-04DB-6397B07DB549}"/>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Chapter Analysis</a:t>
            </a:r>
          </a:p>
        </p:txBody>
      </p:sp>
      <p:sp>
        <p:nvSpPr>
          <p:cNvPr id="4" name="Rectangle 3">
            <a:extLst>
              <a:ext uri="{FF2B5EF4-FFF2-40B4-BE49-F238E27FC236}">
                <a16:creationId xmlns:a16="http://schemas.microsoft.com/office/drawing/2014/main" id="{585C940C-F7E0-4CFA-B1A5-E41073A43A56}"/>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065716E2-691E-5F96-7D6D-3F0DAD028731}"/>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3" name="Rectangle: Rounded Corners 2">
            <a:extLst>
              <a:ext uri="{FF2B5EF4-FFF2-40B4-BE49-F238E27FC236}">
                <a16:creationId xmlns:a16="http://schemas.microsoft.com/office/drawing/2014/main" id="{6FD6C4CF-2A7A-D284-F747-6A3DBD99F086}"/>
              </a:ext>
            </a:extLst>
          </p:cNvPr>
          <p:cNvSpPr/>
          <p:nvPr/>
        </p:nvSpPr>
        <p:spPr>
          <a:xfrm>
            <a:off x="2658745" y="1615665"/>
            <a:ext cx="2755898" cy="55099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Santa Barbara, CA</a:t>
            </a:r>
            <a:endParaRPr lang="en-US" sz="1600" dirty="0">
              <a:solidFill>
                <a:schemeClr val="tx1"/>
              </a:solidFill>
            </a:endParaRPr>
          </a:p>
        </p:txBody>
      </p:sp>
      <p:sp>
        <p:nvSpPr>
          <p:cNvPr id="7" name="Rectangle: Rounded Corners 6">
            <a:extLst>
              <a:ext uri="{FF2B5EF4-FFF2-40B4-BE49-F238E27FC236}">
                <a16:creationId xmlns:a16="http://schemas.microsoft.com/office/drawing/2014/main" id="{75C4319A-69C5-0527-7F35-4FB605579892}"/>
              </a:ext>
            </a:extLst>
          </p:cNvPr>
          <p:cNvSpPr/>
          <p:nvPr/>
        </p:nvSpPr>
        <p:spPr>
          <a:xfrm>
            <a:off x="5772151" y="1615873"/>
            <a:ext cx="2755898" cy="55099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Seattle, WA</a:t>
            </a:r>
            <a:endParaRPr lang="en-US" sz="1600" dirty="0">
              <a:solidFill>
                <a:schemeClr val="tx1"/>
              </a:solidFill>
            </a:endParaRPr>
          </a:p>
        </p:txBody>
      </p:sp>
      <p:sp>
        <p:nvSpPr>
          <p:cNvPr id="8" name="Rectangle: Rounded Corners 7">
            <a:extLst>
              <a:ext uri="{FF2B5EF4-FFF2-40B4-BE49-F238E27FC236}">
                <a16:creationId xmlns:a16="http://schemas.microsoft.com/office/drawing/2014/main" id="{C8C13F16-CCCE-E17B-7054-198A2901D3C0}"/>
              </a:ext>
            </a:extLst>
          </p:cNvPr>
          <p:cNvSpPr/>
          <p:nvPr/>
        </p:nvSpPr>
        <p:spPr>
          <a:xfrm>
            <a:off x="8885557" y="1615665"/>
            <a:ext cx="2755898" cy="55099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Next Chapter?</a:t>
            </a:r>
            <a:endParaRPr lang="en-US" sz="1600" dirty="0">
              <a:solidFill>
                <a:schemeClr val="tx1"/>
              </a:solidFill>
            </a:endParaRPr>
          </a:p>
        </p:txBody>
      </p:sp>
      <p:cxnSp>
        <p:nvCxnSpPr>
          <p:cNvPr id="10" name="Straight Connector 9">
            <a:extLst>
              <a:ext uri="{FF2B5EF4-FFF2-40B4-BE49-F238E27FC236}">
                <a16:creationId xmlns:a16="http://schemas.microsoft.com/office/drawing/2014/main" id="{68477C55-E0D5-171D-A9E3-72DB2E86D130}"/>
              </a:ext>
            </a:extLst>
          </p:cNvPr>
          <p:cNvCxnSpPr>
            <a:cxnSpLocks/>
          </p:cNvCxnSpPr>
          <p:nvPr/>
        </p:nvCxnSpPr>
        <p:spPr>
          <a:xfrm>
            <a:off x="2463800" y="2298700"/>
            <a:ext cx="0" cy="39497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DF40136-656A-7FEE-9D37-A086FCE00F02}"/>
              </a:ext>
            </a:extLst>
          </p:cNvPr>
          <p:cNvCxnSpPr>
            <a:cxnSpLocks/>
          </p:cNvCxnSpPr>
          <p:nvPr/>
        </p:nvCxnSpPr>
        <p:spPr>
          <a:xfrm>
            <a:off x="5588000" y="2298700"/>
            <a:ext cx="0" cy="39497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9F081F8-C191-7262-579D-E68D7145450B}"/>
              </a:ext>
            </a:extLst>
          </p:cNvPr>
          <p:cNvCxnSpPr>
            <a:cxnSpLocks/>
          </p:cNvCxnSpPr>
          <p:nvPr/>
        </p:nvCxnSpPr>
        <p:spPr>
          <a:xfrm>
            <a:off x="8699500" y="2298700"/>
            <a:ext cx="0" cy="3949700"/>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1469916-C694-DED5-C17E-7323111F3831}"/>
              </a:ext>
            </a:extLst>
          </p:cNvPr>
          <p:cNvSpPr txBox="1"/>
          <p:nvPr/>
        </p:nvSpPr>
        <p:spPr>
          <a:xfrm>
            <a:off x="203200" y="2406134"/>
            <a:ext cx="2158999" cy="461665"/>
          </a:xfrm>
          <a:prstGeom prst="rect">
            <a:avLst/>
          </a:prstGeom>
          <a:noFill/>
        </p:spPr>
        <p:txBody>
          <a:bodyPr wrap="square">
            <a:spAutoFit/>
          </a:bodyPr>
          <a:lstStyle/>
          <a:p>
            <a:pPr algn="ctr"/>
            <a:r>
              <a:rPr lang="en-US" sz="2400" dirty="0"/>
              <a:t>Relationships</a:t>
            </a:r>
          </a:p>
        </p:txBody>
      </p:sp>
      <p:sp>
        <p:nvSpPr>
          <p:cNvPr id="30" name="TextBox 29">
            <a:extLst>
              <a:ext uri="{FF2B5EF4-FFF2-40B4-BE49-F238E27FC236}">
                <a16:creationId xmlns:a16="http://schemas.microsoft.com/office/drawing/2014/main" id="{163DC1C4-1416-87A5-B80F-3C1B45339602}"/>
              </a:ext>
            </a:extLst>
          </p:cNvPr>
          <p:cNvSpPr txBox="1"/>
          <p:nvPr/>
        </p:nvSpPr>
        <p:spPr>
          <a:xfrm>
            <a:off x="203199" y="3429000"/>
            <a:ext cx="2158999" cy="461665"/>
          </a:xfrm>
          <a:prstGeom prst="rect">
            <a:avLst/>
          </a:prstGeom>
          <a:noFill/>
        </p:spPr>
        <p:txBody>
          <a:bodyPr wrap="square">
            <a:spAutoFit/>
          </a:bodyPr>
          <a:lstStyle/>
          <a:p>
            <a:pPr algn="ctr"/>
            <a:r>
              <a:rPr lang="en-US" sz="2400" dirty="0"/>
              <a:t>Health</a:t>
            </a:r>
          </a:p>
        </p:txBody>
      </p:sp>
      <p:sp>
        <p:nvSpPr>
          <p:cNvPr id="31" name="TextBox 30">
            <a:extLst>
              <a:ext uri="{FF2B5EF4-FFF2-40B4-BE49-F238E27FC236}">
                <a16:creationId xmlns:a16="http://schemas.microsoft.com/office/drawing/2014/main" id="{C1361CA8-13A3-8843-A6BE-461D60A05CEF}"/>
              </a:ext>
            </a:extLst>
          </p:cNvPr>
          <p:cNvSpPr txBox="1"/>
          <p:nvPr/>
        </p:nvSpPr>
        <p:spPr>
          <a:xfrm>
            <a:off x="203198" y="4451866"/>
            <a:ext cx="2158999" cy="461665"/>
          </a:xfrm>
          <a:prstGeom prst="rect">
            <a:avLst/>
          </a:prstGeom>
          <a:noFill/>
        </p:spPr>
        <p:txBody>
          <a:bodyPr wrap="square">
            <a:spAutoFit/>
          </a:bodyPr>
          <a:lstStyle/>
          <a:p>
            <a:pPr algn="ctr"/>
            <a:r>
              <a:rPr lang="en-US" sz="2400" dirty="0"/>
              <a:t>Career</a:t>
            </a:r>
          </a:p>
        </p:txBody>
      </p:sp>
      <p:sp>
        <p:nvSpPr>
          <p:cNvPr id="32" name="TextBox 31">
            <a:extLst>
              <a:ext uri="{FF2B5EF4-FFF2-40B4-BE49-F238E27FC236}">
                <a16:creationId xmlns:a16="http://schemas.microsoft.com/office/drawing/2014/main" id="{95BE7003-F65F-5BF4-7755-A2B65CF4C0C9}"/>
              </a:ext>
            </a:extLst>
          </p:cNvPr>
          <p:cNvSpPr txBox="1"/>
          <p:nvPr/>
        </p:nvSpPr>
        <p:spPr>
          <a:xfrm>
            <a:off x="203198" y="5474732"/>
            <a:ext cx="2158999" cy="461665"/>
          </a:xfrm>
          <a:prstGeom prst="rect">
            <a:avLst/>
          </a:prstGeom>
          <a:noFill/>
        </p:spPr>
        <p:txBody>
          <a:bodyPr wrap="square">
            <a:spAutoFit/>
          </a:bodyPr>
          <a:lstStyle/>
          <a:p>
            <a:pPr algn="ctr"/>
            <a:r>
              <a:rPr lang="en-US" sz="2400" dirty="0"/>
              <a:t>Personal</a:t>
            </a:r>
          </a:p>
        </p:txBody>
      </p:sp>
      <p:pic>
        <p:nvPicPr>
          <p:cNvPr id="36" name="Graphic 35" descr="Smiling face with solid fill with solid fill">
            <a:extLst>
              <a:ext uri="{FF2B5EF4-FFF2-40B4-BE49-F238E27FC236}">
                <a16:creationId xmlns:a16="http://schemas.microsoft.com/office/drawing/2014/main" id="{96CF0B1C-F632-4CD8-5002-083AD5F1B6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68820" y="2281444"/>
            <a:ext cx="735748" cy="735748"/>
          </a:xfrm>
          <a:prstGeom prst="rect">
            <a:avLst/>
          </a:prstGeom>
        </p:spPr>
      </p:pic>
      <p:pic>
        <p:nvPicPr>
          <p:cNvPr id="38" name="Graphic 37" descr="Neutral face with solid fill with solid fill">
            <a:extLst>
              <a:ext uri="{FF2B5EF4-FFF2-40B4-BE49-F238E27FC236}">
                <a16:creationId xmlns:a16="http://schemas.microsoft.com/office/drawing/2014/main" id="{FD7523B8-94E3-B81A-F2D9-1DD4472C03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68820" y="4302472"/>
            <a:ext cx="740664" cy="740664"/>
          </a:xfrm>
          <a:prstGeom prst="rect">
            <a:avLst/>
          </a:prstGeom>
        </p:spPr>
      </p:pic>
      <p:pic>
        <p:nvPicPr>
          <p:cNvPr id="40" name="Graphic 39" descr="Smiling face with solid fill with solid fill">
            <a:extLst>
              <a:ext uri="{FF2B5EF4-FFF2-40B4-BE49-F238E27FC236}">
                <a16:creationId xmlns:a16="http://schemas.microsoft.com/office/drawing/2014/main" id="{55A83285-45CD-9929-D126-57577AAD8F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68820" y="3291958"/>
            <a:ext cx="735748" cy="735748"/>
          </a:xfrm>
          <a:prstGeom prst="rect">
            <a:avLst/>
          </a:prstGeom>
        </p:spPr>
      </p:pic>
      <p:pic>
        <p:nvPicPr>
          <p:cNvPr id="41" name="Graphic 40" descr="Smiling face with solid fill with solid fill">
            <a:extLst>
              <a:ext uri="{FF2B5EF4-FFF2-40B4-BE49-F238E27FC236}">
                <a16:creationId xmlns:a16="http://schemas.microsoft.com/office/drawing/2014/main" id="{E069CE27-15D9-A657-1C2B-FEE2D03DB4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11187" y="5361508"/>
            <a:ext cx="735748" cy="735748"/>
          </a:xfrm>
          <a:prstGeom prst="rect">
            <a:avLst/>
          </a:prstGeom>
        </p:spPr>
      </p:pic>
      <p:pic>
        <p:nvPicPr>
          <p:cNvPr id="42" name="Graphic 41" descr="Smiling face with solid fill with solid fill">
            <a:extLst>
              <a:ext uri="{FF2B5EF4-FFF2-40B4-BE49-F238E27FC236}">
                <a16:creationId xmlns:a16="http://schemas.microsoft.com/office/drawing/2014/main" id="{49896152-863A-4EDA-6C47-3EF45B7CF6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93019" y="2281444"/>
            <a:ext cx="735748" cy="735748"/>
          </a:xfrm>
          <a:prstGeom prst="rect">
            <a:avLst/>
          </a:prstGeom>
        </p:spPr>
      </p:pic>
      <p:pic>
        <p:nvPicPr>
          <p:cNvPr id="43" name="Graphic 42" descr="Neutral face with solid fill with solid fill">
            <a:extLst>
              <a:ext uri="{FF2B5EF4-FFF2-40B4-BE49-F238E27FC236}">
                <a16:creationId xmlns:a16="http://schemas.microsoft.com/office/drawing/2014/main" id="{D9F02347-C969-99AB-155F-F882F5C90C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93019" y="4302472"/>
            <a:ext cx="740664" cy="740664"/>
          </a:xfrm>
          <a:prstGeom prst="rect">
            <a:avLst/>
          </a:prstGeom>
        </p:spPr>
      </p:pic>
      <p:pic>
        <p:nvPicPr>
          <p:cNvPr id="44" name="Graphic 43" descr="Smiling face with solid fill with solid fill">
            <a:extLst>
              <a:ext uri="{FF2B5EF4-FFF2-40B4-BE49-F238E27FC236}">
                <a16:creationId xmlns:a16="http://schemas.microsoft.com/office/drawing/2014/main" id="{8D693429-F755-62D5-62E3-10D4504C3D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93019" y="3291958"/>
            <a:ext cx="735748" cy="735748"/>
          </a:xfrm>
          <a:prstGeom prst="rect">
            <a:avLst/>
          </a:prstGeom>
        </p:spPr>
      </p:pic>
      <p:pic>
        <p:nvPicPr>
          <p:cNvPr id="45" name="Graphic 44" descr="Smiling face with solid fill with solid fill">
            <a:extLst>
              <a:ext uri="{FF2B5EF4-FFF2-40B4-BE49-F238E27FC236}">
                <a16:creationId xmlns:a16="http://schemas.microsoft.com/office/drawing/2014/main" id="{4950926F-565E-0A01-44ED-7711802A47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93019" y="5363966"/>
            <a:ext cx="735748" cy="735748"/>
          </a:xfrm>
          <a:prstGeom prst="rect">
            <a:avLst/>
          </a:prstGeom>
        </p:spPr>
      </p:pic>
      <p:pic>
        <p:nvPicPr>
          <p:cNvPr id="49" name="Graphic 48" descr="Neutral face with solid fill with solid fill">
            <a:extLst>
              <a:ext uri="{FF2B5EF4-FFF2-40B4-BE49-F238E27FC236}">
                <a16:creationId xmlns:a16="http://schemas.microsoft.com/office/drawing/2014/main" id="{FF1D132D-F878-31E6-7A28-1DD7A8F39D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46935" y="5359050"/>
            <a:ext cx="740664" cy="740664"/>
          </a:xfrm>
          <a:prstGeom prst="rect">
            <a:avLst/>
          </a:prstGeom>
        </p:spPr>
      </p:pic>
    </p:spTree>
    <p:extLst>
      <p:ext uri="{BB962C8B-B14F-4D97-AF65-F5344CB8AC3E}">
        <p14:creationId xmlns:p14="http://schemas.microsoft.com/office/powerpoint/2010/main" val="2763258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EAF70-DE3B-0A4A-FE9E-43758A8D3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D16482-0720-9632-51C9-A49E215DD4E2}"/>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My Next Chapter</a:t>
            </a:r>
          </a:p>
        </p:txBody>
      </p:sp>
      <p:sp>
        <p:nvSpPr>
          <p:cNvPr id="4" name="Rectangle 3">
            <a:extLst>
              <a:ext uri="{FF2B5EF4-FFF2-40B4-BE49-F238E27FC236}">
                <a16:creationId xmlns:a16="http://schemas.microsoft.com/office/drawing/2014/main" id="{5E2A7015-1552-EF7E-908C-C5D52B526094}"/>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D03CB20-E718-31C5-CCF0-436D448B15F0}"/>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5" name="Rectangle: Rounded Corners 4">
            <a:extLst>
              <a:ext uri="{FF2B5EF4-FFF2-40B4-BE49-F238E27FC236}">
                <a16:creationId xmlns:a16="http://schemas.microsoft.com/office/drawing/2014/main" id="{21956E61-12E3-439F-5E10-7A6D19176408}"/>
              </a:ext>
            </a:extLst>
          </p:cNvPr>
          <p:cNvSpPr/>
          <p:nvPr/>
        </p:nvSpPr>
        <p:spPr>
          <a:xfrm>
            <a:off x="664845" y="1607794"/>
            <a:ext cx="2755898" cy="779806"/>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u="sng" dirty="0"/>
              <a:t>Phase I</a:t>
            </a:r>
          </a:p>
          <a:p>
            <a:pPr algn="ctr"/>
            <a:r>
              <a:rPr lang="en-US" sz="2400" dirty="0"/>
              <a:t>Reflection</a:t>
            </a:r>
            <a:endParaRPr lang="en-US" sz="1600" dirty="0"/>
          </a:p>
        </p:txBody>
      </p:sp>
      <p:sp>
        <p:nvSpPr>
          <p:cNvPr id="9" name="Rectangle: Rounded Corners 8">
            <a:extLst>
              <a:ext uri="{FF2B5EF4-FFF2-40B4-BE49-F238E27FC236}">
                <a16:creationId xmlns:a16="http://schemas.microsoft.com/office/drawing/2014/main" id="{D7BEC8F9-B4FD-95A9-72F6-32A90BD97F07}"/>
              </a:ext>
            </a:extLst>
          </p:cNvPr>
          <p:cNvSpPr/>
          <p:nvPr/>
        </p:nvSpPr>
        <p:spPr>
          <a:xfrm>
            <a:off x="4523290" y="1615665"/>
            <a:ext cx="2755898" cy="779806"/>
          </a:xfrm>
          <a:prstGeom prst="round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u="sng" dirty="0"/>
              <a:t>Phase II</a:t>
            </a:r>
          </a:p>
          <a:p>
            <a:pPr algn="ctr"/>
            <a:r>
              <a:rPr lang="en-US" sz="2400" dirty="0"/>
              <a:t>Action</a:t>
            </a:r>
            <a:endParaRPr lang="en-US" sz="1600" dirty="0"/>
          </a:p>
        </p:txBody>
      </p:sp>
      <p:sp>
        <p:nvSpPr>
          <p:cNvPr id="10" name="Rectangle: Rounded Corners 9">
            <a:extLst>
              <a:ext uri="{FF2B5EF4-FFF2-40B4-BE49-F238E27FC236}">
                <a16:creationId xmlns:a16="http://schemas.microsoft.com/office/drawing/2014/main" id="{81692C1D-7807-BABA-E5CA-D3D59C4DDD1C}"/>
              </a:ext>
            </a:extLst>
          </p:cNvPr>
          <p:cNvSpPr/>
          <p:nvPr/>
        </p:nvSpPr>
        <p:spPr>
          <a:xfrm>
            <a:off x="8463503" y="1615664"/>
            <a:ext cx="2755898" cy="779805"/>
          </a:xfrm>
          <a:prstGeom prst="roundRect">
            <a:avLst/>
          </a:prstGeom>
          <a:solidFill>
            <a:srgbClr val="3ABCA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u="sng" dirty="0"/>
              <a:t>Phase III</a:t>
            </a:r>
          </a:p>
          <a:p>
            <a:pPr algn="ctr"/>
            <a:r>
              <a:rPr lang="en-US" sz="2400" dirty="0"/>
              <a:t>Transition</a:t>
            </a:r>
            <a:endParaRPr lang="en-US" sz="1600" dirty="0"/>
          </a:p>
        </p:txBody>
      </p:sp>
      <p:sp>
        <p:nvSpPr>
          <p:cNvPr id="12" name="TextBox 11">
            <a:extLst>
              <a:ext uri="{FF2B5EF4-FFF2-40B4-BE49-F238E27FC236}">
                <a16:creationId xmlns:a16="http://schemas.microsoft.com/office/drawing/2014/main" id="{5442104C-8307-EAF1-C1CE-42476E3C0079}"/>
              </a:ext>
            </a:extLst>
          </p:cNvPr>
          <p:cNvSpPr txBox="1"/>
          <p:nvPr/>
        </p:nvSpPr>
        <p:spPr>
          <a:xfrm>
            <a:off x="664845" y="2512536"/>
            <a:ext cx="2755898" cy="2800767"/>
          </a:xfrm>
          <a:prstGeom prst="rect">
            <a:avLst/>
          </a:prstGeom>
          <a:noFill/>
        </p:spPr>
        <p:txBody>
          <a:bodyPr wrap="square">
            <a:spAutoFit/>
          </a:bodyPr>
          <a:lstStyle/>
          <a:p>
            <a:r>
              <a:rPr lang="en-US" sz="2200" dirty="0">
                <a:latin typeface="Arial" panose="020B0604020202020204" pitchFamily="34" charset="0"/>
                <a:cs typeface="Arial" panose="020B0604020202020204" pitchFamily="34" charset="0"/>
              </a:rPr>
              <a:t>Reflect on Life Goals</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Determine next chapter with Naomi</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Career Priorities</a:t>
            </a:r>
          </a:p>
          <a:p>
            <a:endParaRPr lang="en-US" sz="2200" dirty="0"/>
          </a:p>
        </p:txBody>
      </p:sp>
      <p:sp>
        <p:nvSpPr>
          <p:cNvPr id="13" name="TextBox 12">
            <a:extLst>
              <a:ext uri="{FF2B5EF4-FFF2-40B4-BE49-F238E27FC236}">
                <a16:creationId xmlns:a16="http://schemas.microsoft.com/office/drawing/2014/main" id="{5BA862AC-63AC-51E0-C021-CEF2B2D622B1}"/>
              </a:ext>
            </a:extLst>
          </p:cNvPr>
          <p:cNvSpPr txBox="1"/>
          <p:nvPr/>
        </p:nvSpPr>
        <p:spPr>
          <a:xfrm>
            <a:off x="4523290" y="2512536"/>
            <a:ext cx="2755898" cy="3816429"/>
          </a:xfrm>
          <a:prstGeom prst="rect">
            <a:avLst/>
          </a:prstGeom>
          <a:noFill/>
        </p:spPr>
        <p:txBody>
          <a:bodyPr wrap="square">
            <a:spAutoFit/>
          </a:bodyPr>
          <a:lstStyle/>
          <a:p>
            <a:r>
              <a:rPr lang="en-US" sz="2200" dirty="0">
                <a:latin typeface="Arial" panose="020B0604020202020204" pitchFamily="34" charset="0"/>
                <a:cs typeface="Arial" panose="020B0604020202020204" pitchFamily="34" charset="0"/>
              </a:rPr>
              <a:t>Research Prospective Companies &amp; Roles</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Compile Network for next chapter location</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Practice Interviews</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Apply to Positions</a:t>
            </a:r>
            <a:endParaRPr lang="en-US" sz="2200" dirty="0"/>
          </a:p>
        </p:txBody>
      </p:sp>
      <p:sp>
        <p:nvSpPr>
          <p:cNvPr id="14" name="TextBox 13">
            <a:extLst>
              <a:ext uri="{FF2B5EF4-FFF2-40B4-BE49-F238E27FC236}">
                <a16:creationId xmlns:a16="http://schemas.microsoft.com/office/drawing/2014/main" id="{FAB3A96A-A2FC-117B-DB44-601FA686B036}"/>
              </a:ext>
            </a:extLst>
          </p:cNvPr>
          <p:cNvSpPr txBox="1"/>
          <p:nvPr/>
        </p:nvSpPr>
        <p:spPr>
          <a:xfrm>
            <a:off x="8465591" y="2512536"/>
            <a:ext cx="2755898" cy="3139321"/>
          </a:xfrm>
          <a:prstGeom prst="rect">
            <a:avLst/>
          </a:prstGeom>
          <a:noFill/>
        </p:spPr>
        <p:txBody>
          <a:bodyPr wrap="square">
            <a:spAutoFit/>
          </a:bodyPr>
          <a:lstStyle/>
          <a:p>
            <a:r>
              <a:rPr lang="en-US" sz="2200" dirty="0">
                <a:latin typeface="Arial" panose="020B0604020202020204" pitchFamily="34" charset="0"/>
                <a:cs typeface="Arial" panose="020B0604020202020204" pitchFamily="34" charset="0"/>
              </a:rPr>
              <a:t>Determine Logistics (Timing, Moving, etc.) </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Set Goals for next chapter</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Post Transition Reflect</a:t>
            </a:r>
            <a:endParaRPr lang="en-US" sz="2200" dirty="0"/>
          </a:p>
        </p:txBody>
      </p:sp>
    </p:spTree>
    <p:extLst>
      <p:ext uri="{BB962C8B-B14F-4D97-AF65-F5344CB8AC3E}">
        <p14:creationId xmlns:p14="http://schemas.microsoft.com/office/powerpoint/2010/main" val="3747006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BE629-43D2-1CD1-4C86-03CBB097F4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D7527-9270-1F5A-651C-64735234CC6D}"/>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Career</a:t>
            </a:r>
          </a:p>
        </p:txBody>
      </p:sp>
      <p:sp>
        <p:nvSpPr>
          <p:cNvPr id="3" name="Content Placeholder 2">
            <a:extLst>
              <a:ext uri="{FF2B5EF4-FFF2-40B4-BE49-F238E27FC236}">
                <a16:creationId xmlns:a16="http://schemas.microsoft.com/office/drawing/2014/main" id="{1AFBF641-F47B-C479-96A4-A4040F3C7DD7}"/>
              </a:ext>
            </a:extLst>
          </p:cNvPr>
          <p:cNvSpPr>
            <a:spLocks noGrp="1"/>
          </p:cNvSpPr>
          <p:nvPr>
            <p:ph idx="1"/>
          </p:nvPr>
        </p:nvSpPr>
        <p:spPr>
          <a:xfrm>
            <a:off x="451692" y="1615665"/>
            <a:ext cx="4260985" cy="4052513"/>
          </a:xfrm>
        </p:spPr>
        <p:txBody>
          <a:bodyPr/>
          <a:lstStyle/>
          <a:p>
            <a:pPr marL="0" indent="0">
              <a:buNone/>
            </a:pPr>
            <a:r>
              <a:rPr lang="en-US" u="sng" dirty="0">
                <a:latin typeface="Arial" panose="020B0604020202020204" pitchFamily="34" charset="0"/>
                <a:cs typeface="Arial" panose="020B0604020202020204" pitchFamily="34" charset="0"/>
              </a:rPr>
              <a:t>Must Haves</a:t>
            </a:r>
          </a:p>
          <a:p>
            <a:endParaRPr lang="en-US" dirty="0">
              <a:latin typeface="Arial" panose="020B0604020202020204" pitchFamily="34" charset="0"/>
              <a:cs typeface="Arial" panose="020B0604020202020204" pitchFamily="34" charset="0"/>
            </a:endParaRPr>
          </a:p>
          <a:p>
            <a:pPr marL="0" indent="0">
              <a:buNone/>
            </a:pPr>
            <a:r>
              <a:rPr lang="en-US" u="sng" dirty="0">
                <a:latin typeface="Arial" panose="020B0604020202020204" pitchFamily="34" charset="0"/>
                <a:cs typeface="Arial" panose="020B0604020202020204" pitchFamily="34" charset="0"/>
              </a:rPr>
              <a:t>Nice to Haves</a:t>
            </a:r>
          </a:p>
          <a:p>
            <a:endParaRPr lang="en-US" dirty="0">
              <a:latin typeface="Arial" panose="020B0604020202020204" pitchFamily="34" charset="0"/>
              <a:cs typeface="Arial" panose="020B0604020202020204" pitchFamily="34" charset="0"/>
            </a:endParaRPr>
          </a:p>
          <a:p>
            <a:pPr marL="0" indent="0">
              <a:buNone/>
            </a:pPr>
            <a:r>
              <a:rPr lang="en-US" u="sng" dirty="0">
                <a:latin typeface="Arial" panose="020B0604020202020204" pitchFamily="34" charset="0"/>
                <a:cs typeface="Arial" panose="020B0604020202020204" pitchFamily="34" charset="0"/>
              </a:rPr>
              <a:t>Must Not Haves</a:t>
            </a:r>
          </a:p>
        </p:txBody>
      </p:sp>
      <p:sp>
        <p:nvSpPr>
          <p:cNvPr id="4" name="Rectangle 3">
            <a:extLst>
              <a:ext uri="{FF2B5EF4-FFF2-40B4-BE49-F238E27FC236}">
                <a16:creationId xmlns:a16="http://schemas.microsoft.com/office/drawing/2014/main" id="{9CBC1974-5657-BF8B-62B9-4FB7C1BF9485}"/>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F6B7DE1-D9EE-3701-2473-96C1D0AE7D3C}"/>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5" name="Content Placeholder 2">
            <a:extLst>
              <a:ext uri="{FF2B5EF4-FFF2-40B4-BE49-F238E27FC236}">
                <a16:creationId xmlns:a16="http://schemas.microsoft.com/office/drawing/2014/main" id="{01832CEE-8B95-D88A-DCAB-6DC13AA72A06}"/>
              </a:ext>
            </a:extLst>
          </p:cNvPr>
          <p:cNvSpPr txBox="1">
            <a:spLocks/>
          </p:cNvSpPr>
          <p:nvPr/>
        </p:nvSpPr>
        <p:spPr>
          <a:xfrm>
            <a:off x="8868005" y="1665961"/>
            <a:ext cx="3084844" cy="47067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dirty="0">
                <a:latin typeface="Arial" panose="020B0604020202020204" pitchFamily="34" charset="0"/>
                <a:cs typeface="Arial" panose="020B0604020202020204" pitchFamily="34" charset="0"/>
              </a:rPr>
              <a:t>My Ideal Work </a:t>
            </a:r>
          </a:p>
          <a:p>
            <a:r>
              <a:rPr lang="en-US" dirty="0">
                <a:latin typeface="Arial" panose="020B0604020202020204" pitchFamily="34" charset="0"/>
                <a:cs typeface="Arial" panose="020B0604020202020204" pitchFamily="34" charset="0"/>
              </a:rPr>
              <a:t>Hybrid Work</a:t>
            </a:r>
          </a:p>
          <a:p>
            <a:r>
              <a:rPr lang="en-US" dirty="0">
                <a:latin typeface="Arial" panose="020B0604020202020204" pitchFamily="34" charset="0"/>
                <a:cs typeface="Arial" panose="020B0604020202020204" pitchFamily="34" charset="0"/>
              </a:rPr>
              <a:t>Good Team</a:t>
            </a:r>
          </a:p>
          <a:p>
            <a:r>
              <a:rPr lang="en-US" dirty="0">
                <a:latin typeface="Arial" panose="020B0604020202020204" pitchFamily="34" charset="0"/>
                <a:cs typeface="Arial" panose="020B0604020202020204" pitchFamily="34" charset="0"/>
              </a:rPr>
              <a:t>Good Manager</a:t>
            </a:r>
          </a:p>
          <a:p>
            <a:r>
              <a:rPr lang="en-US" dirty="0">
                <a:latin typeface="Arial" panose="020B0604020202020204" pitchFamily="34" charset="0"/>
                <a:cs typeface="Arial" panose="020B0604020202020204" pitchFamily="34" charset="0"/>
              </a:rPr>
              <a:t>Salary</a:t>
            </a:r>
          </a:p>
          <a:p>
            <a:r>
              <a:rPr lang="en-US" dirty="0">
                <a:latin typeface="Arial" panose="020B0604020202020204" pitchFamily="34" charset="0"/>
                <a:cs typeface="Arial" panose="020B0604020202020204" pitchFamily="34" charset="0"/>
              </a:rPr>
              <a:t>Aligned Product</a:t>
            </a:r>
          </a:p>
          <a:p>
            <a:r>
              <a:rPr lang="en-US" dirty="0">
                <a:latin typeface="Arial" panose="020B0604020202020204" pitchFamily="34" charset="0"/>
                <a:cs typeface="Arial" panose="020B0604020202020204" pitchFamily="34" charset="0"/>
              </a:rPr>
              <a:t>Short Commute</a:t>
            </a:r>
          </a:p>
          <a:p>
            <a:r>
              <a:rPr lang="en-US" dirty="0">
                <a:latin typeface="Arial" panose="020B0604020202020204" pitchFamily="34" charset="0"/>
                <a:cs typeface="Arial" panose="020B0604020202020204" pitchFamily="34" charset="0"/>
              </a:rPr>
              <a:t>Have my mornings back</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7527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A4FA7-D971-0791-3BDB-4D23F7F117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FB902A-CD48-52DD-F6AC-ACACEDB5C70C}"/>
              </a:ext>
            </a:extLst>
          </p:cNvPr>
          <p:cNvSpPr>
            <a:spLocks noGrp="1"/>
          </p:cNvSpPr>
          <p:nvPr>
            <p:ph type="title"/>
          </p:nvPr>
        </p:nvSpPr>
        <p:spPr>
          <a:xfrm>
            <a:off x="374574" y="209319"/>
            <a:ext cx="10979226" cy="1086081"/>
          </a:xfrm>
        </p:spPr>
        <p:txBody>
          <a:bodyPr>
            <a:normAutofit fontScale="90000"/>
          </a:bodyPr>
          <a:lstStyle/>
          <a:p>
            <a:r>
              <a:rPr lang="en-US" sz="4000" b="1" dirty="0">
                <a:solidFill>
                  <a:schemeClr val="accent1"/>
                </a:solidFill>
                <a:latin typeface="Arial" panose="020B0604020202020204" pitchFamily="34" charset="0"/>
                <a:cs typeface="Arial" panose="020B0604020202020204" pitchFamily="34" charset="0"/>
              </a:rPr>
              <a:t>Exercise: What I Want for the next Career Step</a:t>
            </a:r>
          </a:p>
        </p:txBody>
      </p:sp>
      <p:sp>
        <p:nvSpPr>
          <p:cNvPr id="3" name="Content Placeholder 2">
            <a:extLst>
              <a:ext uri="{FF2B5EF4-FFF2-40B4-BE49-F238E27FC236}">
                <a16:creationId xmlns:a16="http://schemas.microsoft.com/office/drawing/2014/main" id="{BD807484-F29D-920F-B425-7EB9DD31305E}"/>
              </a:ext>
            </a:extLst>
          </p:cNvPr>
          <p:cNvSpPr>
            <a:spLocks noGrp="1"/>
          </p:cNvSpPr>
          <p:nvPr>
            <p:ph idx="1"/>
          </p:nvPr>
        </p:nvSpPr>
        <p:spPr>
          <a:xfrm>
            <a:off x="451692" y="1615665"/>
            <a:ext cx="10902108" cy="4561298"/>
          </a:xfrm>
        </p:spPr>
        <p:txBody>
          <a:bodyPr>
            <a:normAutofit fontScale="92500" lnSpcReduction="20000"/>
          </a:bodyPr>
          <a:lstStyle/>
          <a:p>
            <a:pPr marL="0" indent="0">
              <a:buNone/>
            </a:pPr>
            <a:r>
              <a:rPr lang="en-US" dirty="0">
                <a:latin typeface="Arial" panose="020B0604020202020204" pitchFamily="34" charset="0"/>
                <a:cs typeface="Arial" panose="020B0604020202020204" pitchFamily="34" charset="0"/>
              </a:rPr>
              <a:t>What I want to do differently for my next career</a:t>
            </a:r>
          </a:p>
          <a:p>
            <a:pPr marL="0" indent="0">
              <a:buNone/>
            </a:pPr>
            <a:r>
              <a:rPr lang="en-US" dirty="0">
                <a:latin typeface="Arial" panose="020B0604020202020204" pitchFamily="34" charset="0"/>
                <a:cs typeface="Arial" panose="020B0604020202020204" pitchFamily="34" charset="0"/>
              </a:rPr>
              <a:t>Personal:</a:t>
            </a:r>
          </a:p>
          <a:p>
            <a:r>
              <a:rPr lang="en-US" dirty="0">
                <a:latin typeface="Arial" panose="020B0604020202020204" pitchFamily="34" charset="0"/>
                <a:cs typeface="Arial" panose="020B0604020202020204" pitchFamily="34" charset="0"/>
              </a:rPr>
              <a:t>Live with my girlfriend</a:t>
            </a:r>
          </a:p>
          <a:p>
            <a:r>
              <a:rPr lang="en-US" dirty="0">
                <a:latin typeface="Arial" panose="020B0604020202020204" pitchFamily="34" charset="0"/>
                <a:cs typeface="Arial" panose="020B0604020202020204" pitchFamily="34" charset="0"/>
              </a:rPr>
              <a:t>Establishing Roots &amp; Community</a:t>
            </a:r>
          </a:p>
          <a:p>
            <a:r>
              <a:rPr lang="en-US" dirty="0">
                <a:latin typeface="Arial" panose="020B0604020202020204" pitchFamily="34" charset="0"/>
                <a:cs typeface="Arial" panose="020B0604020202020204" pitchFamily="34" charset="0"/>
              </a:rPr>
              <a:t>Take back the mornings</a:t>
            </a:r>
          </a:p>
          <a:p>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Work</a:t>
            </a:r>
          </a:p>
          <a:p>
            <a:r>
              <a:rPr lang="en-US" dirty="0">
                <a:latin typeface="Arial" panose="020B0604020202020204" pitchFamily="34" charset="0"/>
                <a:cs typeface="Arial" panose="020B0604020202020204" pitchFamily="34" charset="0"/>
              </a:rPr>
              <a:t>Have a different attitude to work </a:t>
            </a:r>
          </a:p>
          <a:p>
            <a:pPr lvl="1"/>
            <a:r>
              <a:rPr lang="en-US" dirty="0">
                <a:latin typeface="Arial" panose="020B0604020202020204" pitchFamily="34" charset="0"/>
                <a:cs typeface="Arial" panose="020B0604020202020204" pitchFamily="34" charset="0"/>
              </a:rPr>
              <a:t>Currently see it as this evil entity // Need to see it as a more positive relationship</a:t>
            </a:r>
          </a:p>
          <a:p>
            <a:r>
              <a:rPr lang="en-US" dirty="0">
                <a:latin typeface="Arial" panose="020B0604020202020204" pitchFamily="34" charset="0"/>
                <a:cs typeface="Arial" panose="020B0604020202020204" pitchFamily="34" charset="0"/>
              </a:rPr>
              <a:t>Lower my walls // Find that balance of setting boundaries but letting people in and being more open &amp; transparent</a:t>
            </a:r>
          </a:p>
          <a:p>
            <a:endParaRPr lang="en-US"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7A80035A-A347-0F77-2F5A-D7FBD94A156F}"/>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B16EC96-5854-6BD1-7FB1-153BB960893A}"/>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1889838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C665B-7007-0945-C9BB-C61D66FD7B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87C441-94B7-CDB1-BBF3-41BA69687501}"/>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Future / Conclusion</a:t>
            </a:r>
          </a:p>
        </p:txBody>
      </p:sp>
      <p:sp>
        <p:nvSpPr>
          <p:cNvPr id="3" name="Content Placeholder 2">
            <a:extLst>
              <a:ext uri="{FF2B5EF4-FFF2-40B4-BE49-F238E27FC236}">
                <a16:creationId xmlns:a16="http://schemas.microsoft.com/office/drawing/2014/main" id="{8B2E543F-06C9-1480-661E-4154249098AD}"/>
              </a:ext>
            </a:extLst>
          </p:cNvPr>
          <p:cNvSpPr>
            <a:spLocks noGrp="1"/>
          </p:cNvSpPr>
          <p:nvPr>
            <p:ph idx="1"/>
          </p:nvPr>
        </p:nvSpPr>
        <p:spPr>
          <a:xfrm>
            <a:off x="451692" y="1615665"/>
            <a:ext cx="10902108" cy="4561298"/>
          </a:xfrm>
        </p:spPr>
        <p:txBody>
          <a:bodyPr/>
          <a:lstStyle/>
          <a:p>
            <a:r>
              <a:rPr lang="en-US" dirty="0">
                <a:latin typeface="Arial" panose="020B0604020202020204" pitchFamily="34" charset="0"/>
                <a:cs typeface="Arial" panose="020B0604020202020204" pitchFamily="34" charset="0"/>
              </a:rPr>
              <a:t>Hard to fit all my lessons learned in one slide but here are the most important ones I’ve found across the industries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Build trust &amp; relationships with the people doing the work (technicians, mechanics, operators, etc.)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Put in the work first / attempt a problem before asking for direction guidance from a professor or mentor</a:t>
            </a:r>
          </a:p>
        </p:txBody>
      </p:sp>
      <p:sp>
        <p:nvSpPr>
          <p:cNvPr id="4" name="Rectangle 3">
            <a:extLst>
              <a:ext uri="{FF2B5EF4-FFF2-40B4-BE49-F238E27FC236}">
                <a16:creationId xmlns:a16="http://schemas.microsoft.com/office/drawing/2014/main" id="{BEB1F7DC-535A-B8B8-3BBA-D337D3BFCF30}"/>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29AEB7DE-D6C6-5BDF-5D16-65599AC993AA}"/>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557109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16EEA-B529-E987-0A7C-38FF0EB360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4803F6-9DDC-BBBA-BCA7-73B8372D90BF}"/>
              </a:ext>
            </a:extLst>
          </p:cNvPr>
          <p:cNvSpPr>
            <a:spLocks noGrp="1"/>
          </p:cNvSpPr>
          <p:nvPr>
            <p:ph type="ctrTitle"/>
          </p:nvPr>
        </p:nvSpPr>
        <p:spPr>
          <a:xfrm>
            <a:off x="752030" y="3312319"/>
            <a:ext cx="9230882" cy="937679"/>
          </a:xfrm>
        </p:spPr>
        <p:txBody>
          <a:bodyPr>
            <a:normAutofit/>
          </a:bodyPr>
          <a:lstStyle/>
          <a:p>
            <a:pPr algn="l"/>
            <a:r>
              <a:rPr lang="en-US" sz="5500" b="1" dirty="0">
                <a:latin typeface="Arial" panose="020B0604020202020204" pitchFamily="34" charset="0"/>
                <a:cs typeface="Arial" panose="020B0604020202020204" pitchFamily="34" charset="0"/>
              </a:rPr>
              <a:t>Taking Action</a:t>
            </a:r>
          </a:p>
        </p:txBody>
      </p:sp>
      <p:sp>
        <p:nvSpPr>
          <p:cNvPr id="4" name="Rectangle 3">
            <a:extLst>
              <a:ext uri="{FF2B5EF4-FFF2-40B4-BE49-F238E27FC236}">
                <a16:creationId xmlns:a16="http://schemas.microsoft.com/office/drawing/2014/main" id="{9025F8A5-9783-981C-CC35-AE5618C21C37}"/>
              </a:ext>
            </a:extLst>
          </p:cNvPr>
          <p:cNvSpPr/>
          <p:nvPr/>
        </p:nvSpPr>
        <p:spPr>
          <a:xfrm>
            <a:off x="828676" y="4429125"/>
            <a:ext cx="10825900" cy="1291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8783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62D7A-97D6-31E3-B83E-A0F0A8A25D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128F17-68F0-A90C-3D1A-C5F343F4AA75}"/>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Actions</a:t>
            </a:r>
          </a:p>
        </p:txBody>
      </p:sp>
      <p:sp>
        <p:nvSpPr>
          <p:cNvPr id="4" name="Rectangle 3">
            <a:extLst>
              <a:ext uri="{FF2B5EF4-FFF2-40B4-BE49-F238E27FC236}">
                <a16:creationId xmlns:a16="http://schemas.microsoft.com/office/drawing/2014/main" id="{F7BE9E4F-9EED-D4C5-A3A2-873F7D71E369}"/>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1D86420-18C4-A5AC-9062-0B3F097F43F3}"/>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3" name="Rectangle: Rounded Corners 2">
            <a:extLst>
              <a:ext uri="{FF2B5EF4-FFF2-40B4-BE49-F238E27FC236}">
                <a16:creationId xmlns:a16="http://schemas.microsoft.com/office/drawing/2014/main" id="{9CBF37FB-C857-D560-3796-02A69C4ADC02}"/>
              </a:ext>
            </a:extLst>
          </p:cNvPr>
          <p:cNvSpPr/>
          <p:nvPr/>
        </p:nvSpPr>
        <p:spPr>
          <a:xfrm>
            <a:off x="171374" y="1615665"/>
            <a:ext cx="2755898" cy="550998"/>
          </a:xfrm>
          <a:prstGeom prst="roundRect">
            <a:avLst/>
          </a:prstGeom>
          <a:solidFill>
            <a:schemeClr val="accent6">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Bailey In Between</a:t>
            </a:r>
            <a:endParaRPr lang="en-US" sz="1600" dirty="0"/>
          </a:p>
        </p:txBody>
      </p:sp>
      <p:sp>
        <p:nvSpPr>
          <p:cNvPr id="7" name="Rectangle: Rounded Corners 6">
            <a:extLst>
              <a:ext uri="{FF2B5EF4-FFF2-40B4-BE49-F238E27FC236}">
                <a16:creationId xmlns:a16="http://schemas.microsoft.com/office/drawing/2014/main" id="{B5CE1EE9-9A30-BD18-9507-D02E79A60661}"/>
              </a:ext>
            </a:extLst>
          </p:cNvPr>
          <p:cNvSpPr/>
          <p:nvPr/>
        </p:nvSpPr>
        <p:spPr>
          <a:xfrm>
            <a:off x="171374" y="2504338"/>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Welcome Pod</a:t>
            </a:r>
            <a:endParaRPr lang="en-US" sz="1600" dirty="0"/>
          </a:p>
        </p:txBody>
      </p:sp>
      <p:sp>
        <p:nvSpPr>
          <p:cNvPr id="8" name="Rectangle: Rounded Corners 7">
            <a:extLst>
              <a:ext uri="{FF2B5EF4-FFF2-40B4-BE49-F238E27FC236}">
                <a16:creationId xmlns:a16="http://schemas.microsoft.com/office/drawing/2014/main" id="{ADFE08E5-1EF4-17E2-6D77-0B0CFF591AD6}"/>
              </a:ext>
            </a:extLst>
          </p:cNvPr>
          <p:cNvSpPr/>
          <p:nvPr/>
        </p:nvSpPr>
        <p:spPr>
          <a:xfrm>
            <a:off x="171374" y="3377712"/>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Career Recap</a:t>
            </a:r>
            <a:endParaRPr lang="en-US" sz="1600" dirty="0"/>
          </a:p>
        </p:txBody>
      </p:sp>
      <p:sp>
        <p:nvSpPr>
          <p:cNvPr id="9" name="Rectangle: Rounded Corners 8">
            <a:extLst>
              <a:ext uri="{FF2B5EF4-FFF2-40B4-BE49-F238E27FC236}">
                <a16:creationId xmlns:a16="http://schemas.microsoft.com/office/drawing/2014/main" id="{73E882AF-FDAF-D22E-16F5-E95F33D71AF5}"/>
              </a:ext>
            </a:extLst>
          </p:cNvPr>
          <p:cNvSpPr/>
          <p:nvPr/>
        </p:nvSpPr>
        <p:spPr>
          <a:xfrm>
            <a:off x="171374" y="4243806"/>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Next Chapter Prep</a:t>
            </a:r>
            <a:endParaRPr lang="en-US" sz="1600" dirty="0"/>
          </a:p>
        </p:txBody>
      </p:sp>
      <p:sp>
        <p:nvSpPr>
          <p:cNvPr id="10" name="Rectangle: Rounded Corners 9">
            <a:extLst>
              <a:ext uri="{FF2B5EF4-FFF2-40B4-BE49-F238E27FC236}">
                <a16:creationId xmlns:a16="http://schemas.microsoft.com/office/drawing/2014/main" id="{C3E6E882-2280-505F-8DE5-806C86F384A9}"/>
              </a:ext>
            </a:extLst>
          </p:cNvPr>
          <p:cNvSpPr/>
          <p:nvPr/>
        </p:nvSpPr>
        <p:spPr>
          <a:xfrm>
            <a:off x="171374" y="5117180"/>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Text</a:t>
            </a:r>
            <a:endParaRPr lang="en-US" sz="1600" dirty="0"/>
          </a:p>
        </p:txBody>
      </p:sp>
      <p:sp>
        <p:nvSpPr>
          <p:cNvPr id="11" name="Rectangle: Rounded Corners 10">
            <a:extLst>
              <a:ext uri="{FF2B5EF4-FFF2-40B4-BE49-F238E27FC236}">
                <a16:creationId xmlns:a16="http://schemas.microsoft.com/office/drawing/2014/main" id="{10FD1F52-1B4B-C45F-07D0-418CEB375286}"/>
              </a:ext>
            </a:extLst>
          </p:cNvPr>
          <p:cNvSpPr/>
          <p:nvPr/>
        </p:nvSpPr>
        <p:spPr>
          <a:xfrm>
            <a:off x="171374" y="5990554"/>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Text</a:t>
            </a:r>
            <a:endParaRPr lang="en-US" sz="1600" dirty="0"/>
          </a:p>
        </p:txBody>
      </p:sp>
      <p:sp>
        <p:nvSpPr>
          <p:cNvPr id="12" name="Rectangle: Rounded Corners 11">
            <a:extLst>
              <a:ext uri="{FF2B5EF4-FFF2-40B4-BE49-F238E27FC236}">
                <a16:creationId xmlns:a16="http://schemas.microsoft.com/office/drawing/2014/main" id="{E2F26477-DF2E-DEE1-54B1-C55BE9384293}"/>
              </a:ext>
            </a:extLst>
          </p:cNvPr>
          <p:cNvSpPr/>
          <p:nvPr/>
        </p:nvSpPr>
        <p:spPr>
          <a:xfrm>
            <a:off x="3168574" y="1615665"/>
            <a:ext cx="2755898" cy="550998"/>
          </a:xfrm>
          <a:prstGeom prst="roundRect">
            <a:avLst/>
          </a:prstGeom>
          <a:solidFill>
            <a:schemeClr val="accent6">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Exercises</a:t>
            </a:r>
            <a:endParaRPr lang="en-US" sz="1600" dirty="0"/>
          </a:p>
        </p:txBody>
      </p:sp>
      <p:sp>
        <p:nvSpPr>
          <p:cNvPr id="13" name="Rectangle: Rounded Corners 12">
            <a:extLst>
              <a:ext uri="{FF2B5EF4-FFF2-40B4-BE49-F238E27FC236}">
                <a16:creationId xmlns:a16="http://schemas.microsoft.com/office/drawing/2014/main" id="{DD7B87C1-6A95-4A98-7DEC-4D8297375696}"/>
              </a:ext>
            </a:extLst>
          </p:cNvPr>
          <p:cNvSpPr/>
          <p:nvPr/>
        </p:nvSpPr>
        <p:spPr>
          <a:xfrm>
            <a:off x="3168574" y="2504338"/>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Personal User Guide</a:t>
            </a:r>
            <a:endParaRPr lang="en-US" sz="1400" dirty="0"/>
          </a:p>
        </p:txBody>
      </p:sp>
      <p:sp>
        <p:nvSpPr>
          <p:cNvPr id="14" name="Rectangle: Rounded Corners 13">
            <a:extLst>
              <a:ext uri="{FF2B5EF4-FFF2-40B4-BE49-F238E27FC236}">
                <a16:creationId xmlns:a16="http://schemas.microsoft.com/office/drawing/2014/main" id="{6A16DFE1-E7A7-7B98-26D1-F6185A8E90E3}"/>
              </a:ext>
            </a:extLst>
          </p:cNvPr>
          <p:cNvSpPr/>
          <p:nvPr/>
        </p:nvSpPr>
        <p:spPr>
          <a:xfrm>
            <a:off x="3168574" y="3377712"/>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BEYL Summary</a:t>
            </a:r>
            <a:endParaRPr lang="en-US" sz="1600" dirty="0"/>
          </a:p>
        </p:txBody>
      </p:sp>
      <p:sp>
        <p:nvSpPr>
          <p:cNvPr id="15" name="Rectangle: Rounded Corners 14">
            <a:extLst>
              <a:ext uri="{FF2B5EF4-FFF2-40B4-BE49-F238E27FC236}">
                <a16:creationId xmlns:a16="http://schemas.microsoft.com/office/drawing/2014/main" id="{4C45145B-D29A-FE4B-11FF-CBE1CE8FFDD6}"/>
              </a:ext>
            </a:extLst>
          </p:cNvPr>
          <p:cNvSpPr/>
          <p:nvPr/>
        </p:nvSpPr>
        <p:spPr>
          <a:xfrm>
            <a:off x="3168574" y="4243806"/>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The Gap vs Gain</a:t>
            </a:r>
            <a:endParaRPr lang="en-US" sz="1600" dirty="0"/>
          </a:p>
        </p:txBody>
      </p:sp>
      <p:sp>
        <p:nvSpPr>
          <p:cNvPr id="16" name="Rectangle: Rounded Corners 15">
            <a:extLst>
              <a:ext uri="{FF2B5EF4-FFF2-40B4-BE49-F238E27FC236}">
                <a16:creationId xmlns:a16="http://schemas.microsoft.com/office/drawing/2014/main" id="{093E65BF-322C-A447-3E37-B9A969D439B8}"/>
              </a:ext>
            </a:extLst>
          </p:cNvPr>
          <p:cNvSpPr/>
          <p:nvPr/>
        </p:nvSpPr>
        <p:spPr>
          <a:xfrm>
            <a:off x="3168574" y="5117180"/>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Text</a:t>
            </a:r>
            <a:endParaRPr lang="en-US" sz="1600" dirty="0"/>
          </a:p>
        </p:txBody>
      </p:sp>
      <p:sp>
        <p:nvSpPr>
          <p:cNvPr id="18" name="Rectangle: Rounded Corners 17">
            <a:extLst>
              <a:ext uri="{FF2B5EF4-FFF2-40B4-BE49-F238E27FC236}">
                <a16:creationId xmlns:a16="http://schemas.microsoft.com/office/drawing/2014/main" id="{258A0672-DEE4-980B-12F3-FCFB023B1659}"/>
              </a:ext>
            </a:extLst>
          </p:cNvPr>
          <p:cNvSpPr/>
          <p:nvPr/>
        </p:nvSpPr>
        <p:spPr>
          <a:xfrm>
            <a:off x="6165774" y="1615665"/>
            <a:ext cx="2755898" cy="550998"/>
          </a:xfrm>
          <a:prstGeom prst="roundRect">
            <a:avLst/>
          </a:prstGeom>
          <a:solidFill>
            <a:schemeClr val="accent6">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Side Projects</a:t>
            </a:r>
            <a:endParaRPr lang="en-US" sz="1600" dirty="0"/>
          </a:p>
        </p:txBody>
      </p:sp>
      <p:sp>
        <p:nvSpPr>
          <p:cNvPr id="19" name="Rectangle: Rounded Corners 18">
            <a:extLst>
              <a:ext uri="{FF2B5EF4-FFF2-40B4-BE49-F238E27FC236}">
                <a16:creationId xmlns:a16="http://schemas.microsoft.com/office/drawing/2014/main" id="{48932AB5-4B2E-5A30-4BE5-4A709811757B}"/>
              </a:ext>
            </a:extLst>
          </p:cNvPr>
          <p:cNvSpPr/>
          <p:nvPr/>
        </p:nvSpPr>
        <p:spPr>
          <a:xfrm>
            <a:off x="6165774" y="2504338"/>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3D Printing</a:t>
            </a:r>
            <a:endParaRPr lang="en-US" sz="1600" dirty="0"/>
          </a:p>
        </p:txBody>
      </p:sp>
      <p:sp>
        <p:nvSpPr>
          <p:cNvPr id="20" name="Rectangle: Rounded Corners 19">
            <a:extLst>
              <a:ext uri="{FF2B5EF4-FFF2-40B4-BE49-F238E27FC236}">
                <a16:creationId xmlns:a16="http://schemas.microsoft.com/office/drawing/2014/main" id="{B0C95B16-120E-D2F7-C867-E4F32436CC5E}"/>
              </a:ext>
            </a:extLst>
          </p:cNvPr>
          <p:cNvSpPr/>
          <p:nvPr/>
        </p:nvSpPr>
        <p:spPr>
          <a:xfrm>
            <a:off x="6165774" y="3377712"/>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Coaching Clipboard</a:t>
            </a:r>
            <a:endParaRPr lang="en-US" sz="1400" dirty="0"/>
          </a:p>
        </p:txBody>
      </p:sp>
      <p:sp>
        <p:nvSpPr>
          <p:cNvPr id="21" name="Rectangle: Rounded Corners 20">
            <a:extLst>
              <a:ext uri="{FF2B5EF4-FFF2-40B4-BE49-F238E27FC236}">
                <a16:creationId xmlns:a16="http://schemas.microsoft.com/office/drawing/2014/main" id="{8D60B2FC-B7DB-47A6-BE23-480B0F73856D}"/>
              </a:ext>
            </a:extLst>
          </p:cNvPr>
          <p:cNvSpPr/>
          <p:nvPr/>
        </p:nvSpPr>
        <p:spPr>
          <a:xfrm>
            <a:off x="6165774" y="4243806"/>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Closet Board</a:t>
            </a:r>
            <a:endParaRPr lang="en-US" sz="1600" dirty="0"/>
          </a:p>
        </p:txBody>
      </p:sp>
      <p:sp>
        <p:nvSpPr>
          <p:cNvPr id="22" name="Rectangle: Rounded Corners 21">
            <a:extLst>
              <a:ext uri="{FF2B5EF4-FFF2-40B4-BE49-F238E27FC236}">
                <a16:creationId xmlns:a16="http://schemas.microsoft.com/office/drawing/2014/main" id="{3EF3C424-072B-DA35-FB44-2E32C48457D4}"/>
              </a:ext>
            </a:extLst>
          </p:cNvPr>
          <p:cNvSpPr/>
          <p:nvPr/>
        </p:nvSpPr>
        <p:spPr>
          <a:xfrm>
            <a:off x="6165774" y="5117180"/>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Text</a:t>
            </a:r>
            <a:endParaRPr lang="en-US" sz="1600" dirty="0"/>
          </a:p>
        </p:txBody>
      </p:sp>
      <p:sp>
        <p:nvSpPr>
          <p:cNvPr id="24" name="Rectangle: Rounded Corners 23">
            <a:extLst>
              <a:ext uri="{FF2B5EF4-FFF2-40B4-BE49-F238E27FC236}">
                <a16:creationId xmlns:a16="http://schemas.microsoft.com/office/drawing/2014/main" id="{1C067B8F-1EC4-459A-F665-F8D70030E8DB}"/>
              </a:ext>
            </a:extLst>
          </p:cNvPr>
          <p:cNvSpPr/>
          <p:nvPr/>
        </p:nvSpPr>
        <p:spPr>
          <a:xfrm>
            <a:off x="9162974" y="1615665"/>
            <a:ext cx="2755898" cy="550998"/>
          </a:xfrm>
          <a:prstGeom prst="roundRect">
            <a:avLst/>
          </a:prstGeom>
          <a:solidFill>
            <a:schemeClr val="accent6">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Interview Prep</a:t>
            </a:r>
            <a:endParaRPr lang="en-US" sz="1600" dirty="0"/>
          </a:p>
        </p:txBody>
      </p:sp>
      <p:sp>
        <p:nvSpPr>
          <p:cNvPr id="25" name="Rectangle: Rounded Corners 24">
            <a:extLst>
              <a:ext uri="{FF2B5EF4-FFF2-40B4-BE49-F238E27FC236}">
                <a16:creationId xmlns:a16="http://schemas.microsoft.com/office/drawing/2014/main" id="{1BD00893-3C07-FA5D-29CA-90D6D0C0BF68}"/>
              </a:ext>
            </a:extLst>
          </p:cNvPr>
          <p:cNvSpPr/>
          <p:nvPr/>
        </p:nvSpPr>
        <p:spPr>
          <a:xfrm>
            <a:off x="9162974" y="2504338"/>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Technical Q’s</a:t>
            </a:r>
            <a:endParaRPr lang="en-US" sz="1600" dirty="0"/>
          </a:p>
        </p:txBody>
      </p:sp>
      <p:sp>
        <p:nvSpPr>
          <p:cNvPr id="26" name="Rectangle: Rounded Corners 25">
            <a:extLst>
              <a:ext uri="{FF2B5EF4-FFF2-40B4-BE49-F238E27FC236}">
                <a16:creationId xmlns:a16="http://schemas.microsoft.com/office/drawing/2014/main" id="{9E5C6587-CF54-1C46-7C7E-D469C76EBF7C}"/>
              </a:ext>
            </a:extLst>
          </p:cNvPr>
          <p:cNvSpPr/>
          <p:nvPr/>
        </p:nvSpPr>
        <p:spPr>
          <a:xfrm>
            <a:off x="9162974" y="3377712"/>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Situational Q’s</a:t>
            </a:r>
            <a:endParaRPr lang="en-US" sz="1600" dirty="0"/>
          </a:p>
        </p:txBody>
      </p:sp>
      <p:sp>
        <p:nvSpPr>
          <p:cNvPr id="27" name="Rectangle: Rounded Corners 26">
            <a:extLst>
              <a:ext uri="{FF2B5EF4-FFF2-40B4-BE49-F238E27FC236}">
                <a16:creationId xmlns:a16="http://schemas.microsoft.com/office/drawing/2014/main" id="{6D5F6CF7-841B-9323-0F84-ECC0C331C4FA}"/>
              </a:ext>
            </a:extLst>
          </p:cNvPr>
          <p:cNvSpPr/>
          <p:nvPr/>
        </p:nvSpPr>
        <p:spPr>
          <a:xfrm>
            <a:off x="9162974" y="4243806"/>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Fundamental Q’s</a:t>
            </a:r>
            <a:endParaRPr lang="en-US" sz="1600" dirty="0"/>
          </a:p>
        </p:txBody>
      </p:sp>
      <p:sp>
        <p:nvSpPr>
          <p:cNvPr id="28" name="Rectangle: Rounded Corners 27">
            <a:extLst>
              <a:ext uri="{FF2B5EF4-FFF2-40B4-BE49-F238E27FC236}">
                <a16:creationId xmlns:a16="http://schemas.microsoft.com/office/drawing/2014/main" id="{55BB601B-8594-7BBD-D8D4-61815C17A995}"/>
              </a:ext>
            </a:extLst>
          </p:cNvPr>
          <p:cNvSpPr/>
          <p:nvPr/>
        </p:nvSpPr>
        <p:spPr>
          <a:xfrm>
            <a:off x="9162974" y="5117180"/>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Company Research</a:t>
            </a:r>
            <a:endParaRPr lang="en-US" sz="1400" dirty="0"/>
          </a:p>
        </p:txBody>
      </p:sp>
      <p:sp>
        <p:nvSpPr>
          <p:cNvPr id="29" name="Rectangle: Rounded Corners 28">
            <a:extLst>
              <a:ext uri="{FF2B5EF4-FFF2-40B4-BE49-F238E27FC236}">
                <a16:creationId xmlns:a16="http://schemas.microsoft.com/office/drawing/2014/main" id="{5FAAF8CF-2DB0-7239-F76B-D557F7ED8404}"/>
              </a:ext>
            </a:extLst>
          </p:cNvPr>
          <p:cNvSpPr/>
          <p:nvPr/>
        </p:nvSpPr>
        <p:spPr>
          <a:xfrm>
            <a:off x="9162974" y="5990554"/>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Text</a:t>
            </a:r>
            <a:endParaRPr lang="en-US" sz="1600" dirty="0"/>
          </a:p>
        </p:txBody>
      </p:sp>
    </p:spTree>
    <p:extLst>
      <p:ext uri="{BB962C8B-B14F-4D97-AF65-F5344CB8AC3E}">
        <p14:creationId xmlns:p14="http://schemas.microsoft.com/office/powerpoint/2010/main" val="370823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3FE56-ABBC-56D1-7BEA-4A3620C7D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7B6440-814A-1A30-8901-7CCB8287850C}"/>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5-3-1 Exercise</a:t>
            </a:r>
          </a:p>
        </p:txBody>
      </p:sp>
      <p:sp>
        <p:nvSpPr>
          <p:cNvPr id="3" name="Content Placeholder 2">
            <a:extLst>
              <a:ext uri="{FF2B5EF4-FFF2-40B4-BE49-F238E27FC236}">
                <a16:creationId xmlns:a16="http://schemas.microsoft.com/office/drawing/2014/main" id="{7CD75D08-9C60-685C-3508-98D4283DB416}"/>
              </a:ext>
            </a:extLst>
          </p:cNvPr>
          <p:cNvSpPr>
            <a:spLocks noGrp="1"/>
          </p:cNvSpPr>
          <p:nvPr>
            <p:ph idx="1"/>
          </p:nvPr>
        </p:nvSpPr>
        <p:spPr>
          <a:xfrm>
            <a:off x="451692" y="1615665"/>
            <a:ext cx="10902108" cy="4561298"/>
          </a:xfrm>
        </p:spPr>
        <p:txBody>
          <a:bodyPr/>
          <a:lstStyle/>
          <a:p>
            <a:r>
              <a:rPr lang="en-US" dirty="0">
                <a:latin typeface="Arial" panose="020B0604020202020204" pitchFamily="34" charset="0"/>
                <a:cs typeface="Arial" panose="020B0604020202020204" pitchFamily="34" charset="0"/>
              </a:rPr>
              <a:t>5 Companies Interested in </a:t>
            </a:r>
          </a:p>
          <a:p>
            <a:r>
              <a:rPr lang="en-US" dirty="0">
                <a:latin typeface="Arial" panose="020B0604020202020204" pitchFamily="34" charset="0"/>
                <a:cs typeface="Arial" panose="020B0604020202020204" pitchFamily="34" charset="0"/>
              </a:rPr>
              <a:t>3 People </a:t>
            </a:r>
          </a:p>
          <a:p>
            <a:r>
              <a:rPr lang="en-US" dirty="0">
                <a:latin typeface="Arial" panose="020B0604020202020204" pitchFamily="34" charset="0"/>
                <a:cs typeface="Arial" panose="020B0604020202020204" pitchFamily="34" charset="0"/>
              </a:rPr>
              <a:t>1 Interview</a:t>
            </a:r>
          </a:p>
        </p:txBody>
      </p:sp>
      <p:sp>
        <p:nvSpPr>
          <p:cNvPr id="4" name="Rectangle 3">
            <a:extLst>
              <a:ext uri="{FF2B5EF4-FFF2-40B4-BE49-F238E27FC236}">
                <a16:creationId xmlns:a16="http://schemas.microsoft.com/office/drawing/2014/main" id="{40DBEF1B-1B25-17A7-3C26-1E8624160211}"/>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1FBEBD6-5FD9-8997-E2A6-D2318C16E253}"/>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621210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52C00-3C62-C733-C6A6-17888BB63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291E51-DFA6-5A15-DE3B-FEE4886D11E4}"/>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The Gap vs The Gain</a:t>
            </a:r>
          </a:p>
        </p:txBody>
      </p:sp>
      <p:sp>
        <p:nvSpPr>
          <p:cNvPr id="3" name="Content Placeholder 2">
            <a:extLst>
              <a:ext uri="{FF2B5EF4-FFF2-40B4-BE49-F238E27FC236}">
                <a16:creationId xmlns:a16="http://schemas.microsoft.com/office/drawing/2014/main" id="{AC609CE7-6892-4CC2-306E-F2AE9FCD980B}"/>
              </a:ext>
            </a:extLst>
          </p:cNvPr>
          <p:cNvSpPr>
            <a:spLocks noGrp="1"/>
          </p:cNvSpPr>
          <p:nvPr>
            <p:ph idx="1"/>
          </p:nvPr>
        </p:nvSpPr>
        <p:spPr>
          <a:xfrm>
            <a:off x="451691" y="1615665"/>
            <a:ext cx="8587377" cy="4469695"/>
          </a:xfrm>
        </p:spPr>
        <p:txBody>
          <a:bodyPr/>
          <a:lstStyle/>
          <a:p>
            <a:r>
              <a:rPr lang="en-US" dirty="0">
                <a:latin typeface="Arial" panose="020B0604020202020204" pitchFamily="34" charset="0"/>
                <a:cs typeface="Arial" panose="020B0604020202020204" pitchFamily="34" charset="0"/>
              </a:rPr>
              <a:t>Worked for different companies &amp; industries</a:t>
            </a:r>
          </a:p>
          <a:p>
            <a:r>
              <a:rPr lang="en-US" dirty="0">
                <a:latin typeface="Arial" panose="020B0604020202020204" pitchFamily="34" charset="0"/>
                <a:cs typeface="Arial" panose="020B0604020202020204" pitchFamily="34" charset="0"/>
              </a:rPr>
              <a:t>Earned a Master’s degree while working full time</a:t>
            </a:r>
          </a:p>
          <a:p>
            <a:r>
              <a:rPr lang="en-US" dirty="0">
                <a:latin typeface="Arial" panose="020B0604020202020204" pitchFamily="34" charset="0"/>
                <a:cs typeface="Arial" panose="020B0604020202020204" pitchFamily="34" charset="0"/>
              </a:rPr>
              <a:t>Able to live in a different city on my own</a:t>
            </a:r>
          </a:p>
          <a:p>
            <a:r>
              <a:rPr lang="en-US" dirty="0">
                <a:latin typeface="Arial" panose="020B0604020202020204" pitchFamily="34" charset="0"/>
                <a:cs typeface="Arial" panose="020B0604020202020204" pitchFamily="34" charset="0"/>
              </a:rPr>
              <a:t>Able to have a lasting impact on community and integrate into a new one</a:t>
            </a:r>
          </a:p>
          <a:p>
            <a:r>
              <a:rPr lang="en-US" dirty="0">
                <a:latin typeface="Arial" panose="020B0604020202020204" pitchFamily="34" charset="0"/>
                <a:cs typeface="Arial" panose="020B0604020202020204" pitchFamily="34" charset="0"/>
              </a:rPr>
              <a:t>Able to maintain relationships with my friends, family, and girlfriend</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A32F62E-BC52-FFCF-A700-E060F6484F58}"/>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A91E3324-B26C-3226-13B5-0D08B2FE3FC4}"/>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4011172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3E4A9-7CE1-CC65-83BD-09550FF6D4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61AF60-9277-4739-E1CD-6DEE50594A21}"/>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Purpose</a:t>
            </a:r>
          </a:p>
        </p:txBody>
      </p:sp>
      <p:sp>
        <p:nvSpPr>
          <p:cNvPr id="3" name="Content Placeholder 2">
            <a:extLst>
              <a:ext uri="{FF2B5EF4-FFF2-40B4-BE49-F238E27FC236}">
                <a16:creationId xmlns:a16="http://schemas.microsoft.com/office/drawing/2014/main" id="{E90A8D0D-9E73-363F-807D-4C5E47BAADC0}"/>
              </a:ext>
            </a:extLst>
          </p:cNvPr>
          <p:cNvSpPr>
            <a:spLocks noGrp="1"/>
          </p:cNvSpPr>
          <p:nvPr>
            <p:ph idx="1"/>
          </p:nvPr>
        </p:nvSpPr>
        <p:spPr>
          <a:xfrm>
            <a:off x="451692" y="1615665"/>
            <a:ext cx="10902108" cy="5033016"/>
          </a:xfrm>
        </p:spPr>
        <p:txBody>
          <a:bodyPr>
            <a:normAutofit/>
          </a:bodyPr>
          <a:lstStyle/>
          <a:p>
            <a:pPr marL="0" indent="0">
              <a:buNone/>
            </a:pPr>
            <a:r>
              <a:rPr lang="en-US" dirty="0"/>
              <a:t>The purpose of this presentation is making space for: </a:t>
            </a:r>
            <a:endParaRPr lang="en-US" dirty="0">
              <a:cs typeface="Arial" panose="020B0604020202020204" pitchFamily="34" charset="0"/>
            </a:endParaRPr>
          </a:p>
          <a:p>
            <a:r>
              <a:rPr lang="en-US" dirty="0">
                <a:cs typeface="Arial" panose="020B0604020202020204" pitchFamily="34" charset="0"/>
              </a:rPr>
              <a:t>Reflecting on my career and lessons learned</a:t>
            </a:r>
          </a:p>
          <a:p>
            <a:endParaRPr lang="en-US" dirty="0">
              <a:cs typeface="Arial" panose="020B0604020202020204" pitchFamily="34" charset="0"/>
            </a:endParaRPr>
          </a:p>
          <a:p>
            <a:r>
              <a:rPr lang="en-US" dirty="0">
                <a:cs typeface="Arial" panose="020B0604020202020204" pitchFamily="34" charset="0"/>
              </a:rPr>
              <a:t>Establishing what’s important to me and my life values </a:t>
            </a:r>
          </a:p>
          <a:p>
            <a:endParaRPr lang="en-US" dirty="0">
              <a:cs typeface="Arial" panose="020B0604020202020204" pitchFamily="34" charset="0"/>
            </a:endParaRPr>
          </a:p>
          <a:p>
            <a:r>
              <a:rPr lang="en-US" dirty="0">
                <a:cs typeface="Arial" panose="020B0604020202020204" pitchFamily="34" charset="0"/>
              </a:rPr>
              <a:t>Documenting helpful exercises that give me clarity on my priorities</a:t>
            </a:r>
          </a:p>
          <a:p>
            <a:pPr marL="0" indent="0">
              <a:buNone/>
            </a:pPr>
            <a:endParaRPr lang="en-US" dirty="0">
              <a:cs typeface="Arial" panose="020B0604020202020204" pitchFamily="34" charset="0"/>
            </a:endParaRPr>
          </a:p>
          <a:p>
            <a:r>
              <a:rPr lang="en-US" dirty="0">
                <a:cs typeface="Arial" panose="020B0604020202020204" pitchFamily="34" charset="0"/>
              </a:rPr>
              <a:t>Setting myself up for success for a transition / new chapter</a:t>
            </a:r>
          </a:p>
        </p:txBody>
      </p:sp>
      <p:sp>
        <p:nvSpPr>
          <p:cNvPr id="4" name="Rectangle 3">
            <a:extLst>
              <a:ext uri="{FF2B5EF4-FFF2-40B4-BE49-F238E27FC236}">
                <a16:creationId xmlns:a16="http://schemas.microsoft.com/office/drawing/2014/main" id="{013678C5-C891-057D-6557-D2FCA427B23F}"/>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EA278DFB-D3A6-365D-CFA1-0ACF2C9FB335}"/>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4069641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2465D-5FED-BA2A-49AD-305EB6FA90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359F48-5E6B-FE91-4539-402B7DD09775}"/>
              </a:ext>
            </a:extLst>
          </p:cNvPr>
          <p:cNvSpPr>
            <a:spLocks noGrp="1"/>
          </p:cNvSpPr>
          <p:nvPr>
            <p:ph type="title"/>
          </p:nvPr>
        </p:nvSpPr>
        <p:spPr>
          <a:xfrm>
            <a:off x="374574" y="209319"/>
            <a:ext cx="10979226" cy="1086081"/>
          </a:xfrm>
        </p:spPr>
        <p:txBody>
          <a:bodyPr>
            <a:normAutofit/>
          </a:bodyPr>
          <a:lstStyle/>
          <a:p>
            <a:r>
              <a:rPr lang="en-US" sz="4000" b="1" dirty="0">
                <a:solidFill>
                  <a:schemeClr val="accent1">
                    <a:lumMod val="75000"/>
                  </a:schemeClr>
                </a:solidFill>
                <a:latin typeface="Arial" panose="020B0604020202020204" pitchFamily="34" charset="0"/>
                <a:cs typeface="Arial" panose="020B0604020202020204" pitchFamily="34" charset="0"/>
              </a:rPr>
              <a:t>EYL Exercises</a:t>
            </a:r>
            <a:endParaRPr lang="en-US" sz="4000" b="1" dirty="0">
              <a:solidFill>
                <a:schemeClr val="accent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3290757-B899-FACB-F36F-37979218390B}"/>
              </a:ext>
            </a:extLst>
          </p:cNvPr>
          <p:cNvSpPr>
            <a:spLocks noGrp="1"/>
          </p:cNvSpPr>
          <p:nvPr>
            <p:ph idx="1"/>
          </p:nvPr>
        </p:nvSpPr>
        <p:spPr>
          <a:xfrm>
            <a:off x="451692" y="1615665"/>
            <a:ext cx="10902108" cy="2499135"/>
          </a:xfrm>
        </p:spPr>
        <p:txBody>
          <a:bodyPr>
            <a:normAutofit/>
          </a:bodyPr>
          <a:lstStyle/>
          <a:p>
            <a:r>
              <a:rPr lang="en-US" dirty="0">
                <a:latin typeface="Arial" panose="020B0604020202020204" pitchFamily="34" charset="0"/>
                <a:cs typeface="Arial" panose="020B0604020202020204" pitchFamily="34" charset="0"/>
              </a:rPr>
              <a:t>The Gap vs The Gain</a:t>
            </a:r>
          </a:p>
          <a:p>
            <a:r>
              <a:rPr lang="en-US" dirty="0">
                <a:latin typeface="Arial" panose="020B0604020202020204" pitchFamily="34" charset="0"/>
                <a:cs typeface="Arial" panose="020B0604020202020204" pitchFamily="34" charset="0"/>
              </a:rPr>
              <a:t>Journal Entries</a:t>
            </a:r>
          </a:p>
          <a:p>
            <a:r>
              <a:rPr lang="en-US" dirty="0">
                <a:latin typeface="Arial" panose="020B0604020202020204" pitchFamily="34" charset="0"/>
                <a:cs typeface="Arial" panose="020B0604020202020204" pitchFamily="34" charset="0"/>
              </a:rPr>
              <a:t>The Ideal Life / What’s Important to Me</a:t>
            </a:r>
          </a:p>
          <a:p>
            <a:r>
              <a:rPr lang="en-US" dirty="0">
                <a:latin typeface="Arial" panose="020B0604020202020204" pitchFamily="34" charset="0"/>
                <a:cs typeface="Arial" panose="020B0604020202020204" pitchFamily="34" charset="0"/>
              </a:rPr>
              <a:t>5-3-1 </a:t>
            </a:r>
          </a:p>
          <a:p>
            <a:pPr marL="0" indent="0">
              <a:buNone/>
            </a:pPr>
            <a:endParaRPr lang="en-US"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8886848-2593-C6A1-7E6A-DC7EB9240318}"/>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E54806E0-84EB-A33E-BEE8-C4D48841E32C}"/>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2962894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0CCAA-BBC8-3157-0FE1-DC82EF4182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0A69DA-41FC-2DAD-F601-4A6B78204BA5}"/>
              </a:ext>
            </a:extLst>
          </p:cNvPr>
          <p:cNvSpPr>
            <a:spLocks noGrp="1"/>
          </p:cNvSpPr>
          <p:nvPr>
            <p:ph type="title"/>
          </p:nvPr>
        </p:nvSpPr>
        <p:spPr>
          <a:xfrm>
            <a:off x="374574" y="209319"/>
            <a:ext cx="10979226" cy="1086081"/>
          </a:xfrm>
        </p:spPr>
        <p:txBody>
          <a:bodyPr>
            <a:normAutofit/>
          </a:bodyPr>
          <a:lstStyle/>
          <a:p>
            <a:r>
              <a:rPr lang="en-US" sz="4000" b="1" dirty="0">
                <a:solidFill>
                  <a:schemeClr val="accent1">
                    <a:lumMod val="75000"/>
                  </a:schemeClr>
                </a:solidFill>
                <a:latin typeface="Arial" panose="020B0604020202020204" pitchFamily="34" charset="0"/>
                <a:cs typeface="Arial" panose="020B0604020202020204" pitchFamily="34" charset="0"/>
              </a:rPr>
              <a:t>Finding My Voice</a:t>
            </a:r>
            <a:endParaRPr lang="en-US" sz="4000" b="1" dirty="0">
              <a:solidFill>
                <a:schemeClr val="accent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CCEF2C2-8251-1206-E783-EB74FA575A75}"/>
              </a:ext>
            </a:extLst>
          </p:cNvPr>
          <p:cNvSpPr>
            <a:spLocks noGrp="1"/>
          </p:cNvSpPr>
          <p:nvPr>
            <p:ph idx="1"/>
          </p:nvPr>
        </p:nvSpPr>
        <p:spPr>
          <a:xfrm>
            <a:off x="451692" y="1615665"/>
            <a:ext cx="10902108" cy="2499135"/>
          </a:xfrm>
        </p:spPr>
        <p:txBody>
          <a:bodyPr>
            <a:normAutofit/>
          </a:bodyPr>
          <a:lstStyle/>
          <a:p>
            <a:r>
              <a:rPr lang="en-US" dirty="0">
                <a:latin typeface="Arial" panose="020B0604020202020204" pitchFamily="34" charset="0"/>
                <a:cs typeface="Arial" panose="020B0604020202020204" pitchFamily="34" charset="0"/>
              </a:rPr>
              <a:t>Informational Interviews</a:t>
            </a:r>
          </a:p>
          <a:p>
            <a:r>
              <a:rPr lang="en-US" dirty="0">
                <a:latin typeface="Arial" panose="020B0604020202020204" pitchFamily="34" charset="0"/>
                <a:cs typeface="Arial" panose="020B0604020202020204" pitchFamily="34" charset="0"/>
              </a:rPr>
              <a:t>Coaching</a:t>
            </a:r>
          </a:p>
          <a:p>
            <a:r>
              <a:rPr lang="en-US" dirty="0">
                <a:latin typeface="Arial" panose="020B0604020202020204" pitchFamily="34" charset="0"/>
                <a:cs typeface="Arial" panose="020B0604020202020204" pitchFamily="34" charset="0"/>
              </a:rPr>
              <a:t>Connecting with old friends (Fantasy Football Podcast)</a:t>
            </a:r>
          </a:p>
        </p:txBody>
      </p:sp>
      <p:sp>
        <p:nvSpPr>
          <p:cNvPr id="4" name="Rectangle 3">
            <a:extLst>
              <a:ext uri="{FF2B5EF4-FFF2-40B4-BE49-F238E27FC236}">
                <a16:creationId xmlns:a16="http://schemas.microsoft.com/office/drawing/2014/main" id="{BD86EAC9-6336-5E10-2F07-27B5E1EA4E7E}"/>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F24FE140-65EC-7836-1DB8-B6E50E588EBA}"/>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422468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7EAB3-AE34-91A9-3158-FB24A4DAA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C5EED-8FD9-CF75-9585-3EB20BC92D8E}"/>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Favorite Quotes</a:t>
            </a:r>
          </a:p>
        </p:txBody>
      </p:sp>
      <p:sp>
        <p:nvSpPr>
          <p:cNvPr id="3" name="Content Placeholder 2">
            <a:extLst>
              <a:ext uri="{FF2B5EF4-FFF2-40B4-BE49-F238E27FC236}">
                <a16:creationId xmlns:a16="http://schemas.microsoft.com/office/drawing/2014/main" id="{2CD8294E-A9CE-A6F9-F89D-6B615AA2C4F3}"/>
              </a:ext>
            </a:extLst>
          </p:cNvPr>
          <p:cNvSpPr>
            <a:spLocks noGrp="1"/>
          </p:cNvSpPr>
          <p:nvPr>
            <p:ph idx="1"/>
          </p:nvPr>
        </p:nvSpPr>
        <p:spPr>
          <a:xfrm>
            <a:off x="451692" y="1615665"/>
            <a:ext cx="10902108" cy="4561298"/>
          </a:xfrm>
        </p:spPr>
        <p:txBody>
          <a:bodyPr>
            <a:normAutofit/>
          </a:bodyPr>
          <a:lstStyle/>
          <a:p>
            <a:r>
              <a:rPr lang="en-US" dirty="0">
                <a:latin typeface="Arial" panose="020B0604020202020204" pitchFamily="34" charset="0"/>
                <a:cs typeface="Arial" panose="020B0604020202020204" pitchFamily="34" charset="0"/>
              </a:rPr>
              <a:t>“Pressure is Privilege”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“You did the best you could with what you had”</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Eat your vegetables</a:t>
            </a:r>
          </a:p>
        </p:txBody>
      </p:sp>
      <p:sp>
        <p:nvSpPr>
          <p:cNvPr id="4" name="Rectangle 3">
            <a:extLst>
              <a:ext uri="{FF2B5EF4-FFF2-40B4-BE49-F238E27FC236}">
                <a16:creationId xmlns:a16="http://schemas.microsoft.com/office/drawing/2014/main" id="{7D9E185F-4585-8F67-DD57-03FB0672279C}"/>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58E1F3CC-950E-2F9C-62D3-95B644D3FEC3}"/>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568125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0A427-5E8A-2B2E-1F2D-2C91A5A47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CF247-3D35-6A2A-110F-0E784F6129A9}"/>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Habits Formed after EYL Challenge</a:t>
            </a:r>
          </a:p>
        </p:txBody>
      </p:sp>
      <p:sp>
        <p:nvSpPr>
          <p:cNvPr id="3" name="Content Placeholder 2">
            <a:extLst>
              <a:ext uri="{FF2B5EF4-FFF2-40B4-BE49-F238E27FC236}">
                <a16:creationId xmlns:a16="http://schemas.microsoft.com/office/drawing/2014/main" id="{E1157A67-6871-6E08-1881-3D50E00BE9B0}"/>
              </a:ext>
            </a:extLst>
          </p:cNvPr>
          <p:cNvSpPr>
            <a:spLocks noGrp="1"/>
          </p:cNvSpPr>
          <p:nvPr>
            <p:ph idx="1"/>
          </p:nvPr>
        </p:nvSpPr>
        <p:spPr>
          <a:xfrm>
            <a:off x="451692" y="1615665"/>
            <a:ext cx="10902108" cy="4561298"/>
          </a:xfrm>
        </p:spPr>
        <p:txBody>
          <a:bodyPr/>
          <a:lstStyle/>
          <a:p>
            <a:r>
              <a:rPr lang="en-US" dirty="0">
                <a:latin typeface="Arial" panose="020B0604020202020204" pitchFamily="34" charset="0"/>
                <a:cs typeface="Arial" panose="020B0604020202020204" pitchFamily="34" charset="0"/>
              </a:rPr>
              <a:t>Always had a journal while traveling so I’ve understood the power of writing but I recently added a daily personal journal and a work journal</a:t>
            </a:r>
          </a:p>
          <a:p>
            <a:pPr lvl="1"/>
            <a:r>
              <a:rPr lang="en-US" dirty="0">
                <a:latin typeface="Arial" panose="020B0604020202020204" pitchFamily="34" charset="0"/>
                <a:cs typeface="Arial" panose="020B0604020202020204" pitchFamily="34" charset="0"/>
              </a:rPr>
              <a:t>Sticky Notes to prepare my week </a:t>
            </a:r>
          </a:p>
          <a:p>
            <a:pPr lvl="1"/>
            <a:r>
              <a:rPr lang="en-US" dirty="0">
                <a:latin typeface="Arial" panose="020B0604020202020204" pitchFamily="34" charset="0"/>
                <a:cs typeface="Arial" panose="020B0604020202020204" pitchFamily="34" charset="0"/>
              </a:rPr>
              <a:t>Fun to look back on the journal entries</a:t>
            </a:r>
          </a:p>
          <a:p>
            <a:pPr lvl="1"/>
            <a:r>
              <a:rPr lang="en-US" dirty="0">
                <a:latin typeface="Arial" panose="020B0604020202020204" pitchFamily="34" charset="0"/>
                <a:cs typeface="Arial" panose="020B0604020202020204" pitchFamily="34" charset="0"/>
              </a:rPr>
              <a:t>Documents my life in a way</a:t>
            </a:r>
          </a:p>
          <a:p>
            <a:r>
              <a:rPr lang="en-US" dirty="0">
                <a:latin typeface="Arial" panose="020B0604020202020204" pitchFamily="34" charset="0"/>
                <a:cs typeface="Arial" panose="020B0604020202020204" pitchFamily="34" charset="0"/>
              </a:rPr>
              <a:t>Mornings unfortunately not an option</a:t>
            </a:r>
          </a:p>
        </p:txBody>
      </p:sp>
      <p:sp>
        <p:nvSpPr>
          <p:cNvPr id="4" name="Rectangle 3">
            <a:extLst>
              <a:ext uri="{FF2B5EF4-FFF2-40B4-BE49-F238E27FC236}">
                <a16:creationId xmlns:a16="http://schemas.microsoft.com/office/drawing/2014/main" id="{DB162105-9C42-EEDD-9242-248D03B61532}"/>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DB21978-8704-9B5E-67C4-CA91E7C1BD99}"/>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3412120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4F2F5-FE37-48B2-5510-D5E39681E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D814B2-C43D-7BE8-DFC6-F477F5BA204C}"/>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Informational Interviews</a:t>
            </a:r>
          </a:p>
        </p:txBody>
      </p:sp>
      <p:sp>
        <p:nvSpPr>
          <p:cNvPr id="3" name="Content Placeholder 2">
            <a:extLst>
              <a:ext uri="{FF2B5EF4-FFF2-40B4-BE49-F238E27FC236}">
                <a16:creationId xmlns:a16="http://schemas.microsoft.com/office/drawing/2014/main" id="{F0C36090-6E9A-1BB1-7673-894A15D91578}"/>
              </a:ext>
            </a:extLst>
          </p:cNvPr>
          <p:cNvSpPr>
            <a:spLocks noGrp="1"/>
          </p:cNvSpPr>
          <p:nvPr>
            <p:ph idx="1"/>
          </p:nvPr>
        </p:nvSpPr>
        <p:spPr>
          <a:xfrm>
            <a:off x="451692" y="1615665"/>
            <a:ext cx="10902108" cy="4561298"/>
          </a:xfrm>
        </p:spPr>
        <p:txBody>
          <a:bodyPr/>
          <a:lstStyle/>
          <a:p>
            <a:pPr marL="0" indent="0">
              <a:buNone/>
            </a:pPr>
            <a:r>
              <a:rPr lang="en-US" dirty="0">
                <a:latin typeface="Arial" panose="020B0604020202020204" pitchFamily="34" charset="0"/>
                <a:cs typeface="Arial" panose="020B0604020202020204" pitchFamily="34" charset="0"/>
              </a:rPr>
              <a:t>Candidates: </a:t>
            </a:r>
          </a:p>
          <a:p>
            <a:pPr lvl="1"/>
            <a:r>
              <a:rPr lang="en-US" dirty="0">
                <a:latin typeface="Arial" panose="020B0604020202020204" pitchFamily="34" charset="0"/>
                <a:cs typeface="Arial" panose="020B0604020202020204" pitchFamily="34" charset="0"/>
              </a:rPr>
              <a:t>Snuff</a:t>
            </a:r>
          </a:p>
          <a:p>
            <a:pPr lvl="1"/>
            <a:r>
              <a:rPr lang="en-US" dirty="0">
                <a:latin typeface="Arial" panose="020B0604020202020204" pitchFamily="34" charset="0"/>
                <a:cs typeface="Arial" panose="020B0604020202020204" pitchFamily="34" charset="0"/>
              </a:rPr>
              <a:t>Ryan (NK’s coworker)</a:t>
            </a:r>
          </a:p>
          <a:p>
            <a:pPr lvl="1"/>
            <a:r>
              <a:rPr lang="en-US" dirty="0">
                <a:latin typeface="Arial" panose="020B0604020202020204" pitchFamily="34" charset="0"/>
                <a:cs typeface="Arial" panose="020B0604020202020204" pitchFamily="34" charset="0"/>
              </a:rPr>
              <a:t>Chris Pham</a:t>
            </a:r>
          </a:p>
          <a:p>
            <a:pPr lvl="1"/>
            <a:r>
              <a:rPr lang="en-US" dirty="0">
                <a:latin typeface="Arial" panose="020B0604020202020204" pitchFamily="34" charset="0"/>
                <a:cs typeface="Arial" panose="020B0604020202020204" pitchFamily="34" charset="0"/>
              </a:rPr>
              <a:t>Jake Kennington</a:t>
            </a:r>
          </a:p>
          <a:p>
            <a:pPr lvl="1"/>
            <a:r>
              <a:rPr lang="en-US" dirty="0">
                <a:latin typeface="Arial" panose="020B0604020202020204" pitchFamily="34" charset="0"/>
                <a:cs typeface="Arial" panose="020B0604020202020204" pitchFamily="34" charset="0"/>
              </a:rPr>
              <a:t>Nick</a:t>
            </a:r>
          </a:p>
          <a:p>
            <a:pPr lvl="1"/>
            <a:r>
              <a:rPr lang="en-US" dirty="0">
                <a:latin typeface="Arial" panose="020B0604020202020204" pitchFamily="34" charset="0"/>
                <a:cs typeface="Arial" panose="020B0604020202020204" pitchFamily="34" charset="0"/>
              </a:rPr>
              <a:t>Mark Bryne (Tooling Engineer)</a:t>
            </a:r>
          </a:p>
        </p:txBody>
      </p:sp>
      <p:sp>
        <p:nvSpPr>
          <p:cNvPr id="4" name="Rectangle 3">
            <a:extLst>
              <a:ext uri="{FF2B5EF4-FFF2-40B4-BE49-F238E27FC236}">
                <a16:creationId xmlns:a16="http://schemas.microsoft.com/office/drawing/2014/main" id="{6294619A-A106-8FB7-F0DD-C21123841B4B}"/>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FAAF5E3C-6ED4-AF21-E376-D69312885FBB}"/>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3468344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EF46E-6F1C-BE90-4F1F-10B96FA8CB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DEF146-B33D-E4DB-DA7B-D33FA438794F}"/>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Mark Bryne (Tooling Engineer)</a:t>
            </a:r>
          </a:p>
        </p:txBody>
      </p:sp>
      <p:sp>
        <p:nvSpPr>
          <p:cNvPr id="3" name="Content Placeholder 2">
            <a:extLst>
              <a:ext uri="{FF2B5EF4-FFF2-40B4-BE49-F238E27FC236}">
                <a16:creationId xmlns:a16="http://schemas.microsoft.com/office/drawing/2014/main" id="{0CCD0746-B3B5-A0D5-DAE8-B4748FD5BA6C}"/>
              </a:ext>
            </a:extLst>
          </p:cNvPr>
          <p:cNvSpPr>
            <a:spLocks noGrp="1"/>
          </p:cNvSpPr>
          <p:nvPr>
            <p:ph idx="1"/>
          </p:nvPr>
        </p:nvSpPr>
        <p:spPr>
          <a:xfrm>
            <a:off x="451692" y="1615665"/>
            <a:ext cx="10902108" cy="4775303"/>
          </a:xfrm>
        </p:spPr>
        <p:txBody>
          <a:bodyPr>
            <a:normAutofit fontScale="70000" lnSpcReduction="20000"/>
          </a:bodyPr>
          <a:lstStyle/>
          <a:p>
            <a:pPr marL="0" indent="0">
              <a:buNone/>
            </a:pPr>
            <a:r>
              <a:rPr lang="en-US" b="1" u="sng" dirty="0">
                <a:latin typeface="Arial" panose="020B0604020202020204" pitchFamily="34" charset="0"/>
                <a:cs typeface="Arial" panose="020B0604020202020204" pitchFamily="34" charset="0"/>
              </a:rPr>
              <a:t>Mark Bryne</a:t>
            </a:r>
          </a:p>
          <a:p>
            <a:r>
              <a:rPr lang="en-US" dirty="0">
                <a:latin typeface="Arial" panose="020B0604020202020204" pitchFamily="34" charset="0"/>
                <a:cs typeface="Arial" panose="020B0604020202020204" pitchFamily="34" charset="0"/>
              </a:rPr>
              <a:t>Originally from UK</a:t>
            </a:r>
          </a:p>
          <a:p>
            <a:r>
              <a:rPr lang="en-US" dirty="0">
                <a:latin typeface="Arial" panose="020B0604020202020204" pitchFamily="34" charset="0"/>
                <a:cs typeface="Arial" panose="020B0604020202020204" pitchFamily="34" charset="0"/>
              </a:rPr>
              <a:t>Worked at BAE, Site was winding down closing up</a:t>
            </a:r>
          </a:p>
          <a:p>
            <a:r>
              <a:rPr lang="en-US" dirty="0">
                <a:latin typeface="Arial" panose="020B0604020202020204" pitchFamily="34" charset="0"/>
                <a:cs typeface="Arial" panose="020B0604020202020204" pitchFamily="34" charset="0"/>
              </a:rPr>
              <a:t>Lots of promotions for Boeing contracts to convert 747 into </a:t>
            </a:r>
            <a:r>
              <a:rPr lang="en-US" dirty="0" err="1">
                <a:latin typeface="Arial" panose="020B0604020202020204" pitchFamily="34" charset="0"/>
                <a:cs typeface="Arial" panose="020B0604020202020204" pitchFamily="34" charset="0"/>
              </a:rPr>
              <a:t>Dreamlifters</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Decided to take a chance at 34 and moved with his girlfriend to the States with a suitcase </a:t>
            </a:r>
          </a:p>
          <a:p>
            <a:r>
              <a:rPr lang="en-US" dirty="0">
                <a:latin typeface="Arial" panose="020B0604020202020204" pitchFamily="34" charset="0"/>
                <a:cs typeface="Arial" panose="020B0604020202020204" pitchFamily="34" charset="0"/>
              </a:rPr>
              <a:t>“</a:t>
            </a:r>
            <a:r>
              <a:rPr lang="en-US" b="1" dirty="0"/>
              <a:t>If I don't do it now, I'll regret it later</a:t>
            </a:r>
            <a:r>
              <a:rPr lang="en-US" dirty="0"/>
              <a:t>.”</a:t>
            </a:r>
          </a:p>
          <a:p>
            <a:r>
              <a:rPr lang="en-US" dirty="0">
                <a:latin typeface="Arial" panose="020B0604020202020204" pitchFamily="34" charset="0"/>
                <a:cs typeface="Arial" panose="020B0604020202020204" pitchFamily="34" charset="0"/>
              </a:rPr>
              <a:t>Thought it was going to be a 1-2 year stint and go back to UK </a:t>
            </a:r>
          </a:p>
          <a:p>
            <a:r>
              <a:rPr lang="en-US" dirty="0">
                <a:latin typeface="Arial" panose="020B0604020202020204" pitchFamily="34" charset="0"/>
                <a:cs typeface="Arial" panose="020B0604020202020204" pitchFamily="34" charset="0"/>
              </a:rPr>
              <a:t>Now been here for 20 years and never looked back </a:t>
            </a:r>
          </a:p>
          <a:p>
            <a:pPr marL="0" indent="0">
              <a:buNone/>
            </a:pPr>
            <a:endParaRPr lang="en-US" dirty="0">
              <a:latin typeface="Arial" panose="020B0604020202020204" pitchFamily="34" charset="0"/>
              <a:cs typeface="Arial" panose="020B0604020202020204" pitchFamily="34" charset="0"/>
            </a:endParaRPr>
          </a:p>
          <a:p>
            <a:pPr marL="0" indent="0">
              <a:buNone/>
            </a:pPr>
            <a:r>
              <a:rPr lang="en-US" u="sng" dirty="0">
                <a:latin typeface="Arial" panose="020B0604020202020204" pitchFamily="34" charset="0"/>
                <a:cs typeface="Arial" panose="020B0604020202020204" pitchFamily="34" charset="0"/>
              </a:rPr>
              <a:t>Contract to Boeing</a:t>
            </a:r>
          </a:p>
          <a:p>
            <a:r>
              <a:rPr lang="en-US" dirty="0">
                <a:latin typeface="Arial" panose="020B0604020202020204" pitchFamily="34" charset="0"/>
                <a:cs typeface="Arial" panose="020B0604020202020204" pitchFamily="34" charset="0"/>
              </a:rPr>
              <a:t>Started as an Equipment Engineer and didn’t understand the job role</a:t>
            </a:r>
          </a:p>
          <a:p>
            <a:pPr lvl="1"/>
            <a:r>
              <a:rPr lang="en-US" dirty="0">
                <a:latin typeface="Arial" panose="020B0604020202020204" pitchFamily="34" charset="0"/>
                <a:cs typeface="Arial" panose="020B0604020202020204" pitchFamily="34" charset="0"/>
              </a:rPr>
              <a:t>Just wanted to get his foot in the door at Boeing</a:t>
            </a:r>
          </a:p>
          <a:p>
            <a:pPr lvl="1"/>
            <a:r>
              <a:rPr lang="en-US" dirty="0">
                <a:latin typeface="Arial" panose="020B0604020202020204" pitchFamily="34" charset="0"/>
                <a:cs typeface="Arial" panose="020B0604020202020204" pitchFamily="34" charset="0"/>
              </a:rPr>
              <a:t>Took on the ASM Area and created his own role through mechanical design</a:t>
            </a:r>
          </a:p>
          <a:p>
            <a:r>
              <a:rPr lang="en-US" dirty="0">
                <a:latin typeface="Arial" panose="020B0604020202020204" pitchFamily="34" charset="0"/>
                <a:cs typeface="Arial" panose="020B0604020202020204" pitchFamily="34" charset="0"/>
              </a:rPr>
              <a:t>Established Tooling Engineer and comfortable with his position</a:t>
            </a:r>
          </a:p>
        </p:txBody>
      </p:sp>
      <p:sp>
        <p:nvSpPr>
          <p:cNvPr id="4" name="Rectangle 3">
            <a:extLst>
              <a:ext uri="{FF2B5EF4-FFF2-40B4-BE49-F238E27FC236}">
                <a16:creationId xmlns:a16="http://schemas.microsoft.com/office/drawing/2014/main" id="{3FE22FB5-613B-33A7-B590-8946C9D104CF}"/>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4C541D8D-BD2C-C0F5-4751-0A8A9D747CF1}"/>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7" name="TextBox 6">
            <a:extLst>
              <a:ext uri="{FF2B5EF4-FFF2-40B4-BE49-F238E27FC236}">
                <a16:creationId xmlns:a16="http://schemas.microsoft.com/office/drawing/2014/main" id="{C1F00AD7-4D19-8D61-1929-C38DBE51EF2A}"/>
              </a:ext>
            </a:extLst>
          </p:cNvPr>
          <p:cNvSpPr txBox="1"/>
          <p:nvPr/>
        </p:nvSpPr>
        <p:spPr>
          <a:xfrm>
            <a:off x="9907999" y="1372970"/>
            <a:ext cx="2205343" cy="1477328"/>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NWA Upgrade Plane to 737</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Wash </a:t>
            </a:r>
            <a:r>
              <a:rPr lang="en-US" dirty="0">
                <a:latin typeface="Arial" panose="020B0604020202020204" pitchFamily="34" charset="0"/>
                <a:cs typeface="Arial" panose="020B0604020202020204" pitchFamily="34" charset="0"/>
                <a:sym typeface="Wingdings" panose="05000000000000000000" pitchFamily="2" charset="2"/>
              </a:rPr>
              <a:t> Primer  </a:t>
            </a:r>
            <a:r>
              <a:rPr lang="en-US" dirty="0">
                <a:latin typeface="Arial" panose="020B0604020202020204" pitchFamily="34" charset="0"/>
                <a:cs typeface="Arial" panose="020B0604020202020204" pitchFamily="34" charset="0"/>
              </a:rPr>
              <a:t>CIC </a:t>
            </a:r>
            <a:r>
              <a:rPr lang="en-US" dirty="0">
                <a:latin typeface="Arial" panose="020B0604020202020204" pitchFamily="34" charset="0"/>
                <a:cs typeface="Arial" panose="020B0604020202020204" pitchFamily="34" charset="0"/>
                <a:sym typeface="Wingdings" panose="05000000000000000000" pitchFamily="2" charset="2"/>
              </a:rPr>
              <a:t> Floorboards</a:t>
            </a:r>
            <a:endParaRPr lang="en-US" dirty="0"/>
          </a:p>
        </p:txBody>
      </p:sp>
    </p:spTree>
    <p:extLst>
      <p:ext uri="{BB962C8B-B14F-4D97-AF65-F5344CB8AC3E}">
        <p14:creationId xmlns:p14="http://schemas.microsoft.com/office/powerpoint/2010/main" val="466879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6CCEB-8389-7747-3473-D27C050B43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F25585-03C0-31FB-DCF5-4BD47C36EEA9}"/>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Journal Entries</a:t>
            </a:r>
          </a:p>
        </p:txBody>
      </p:sp>
      <p:sp>
        <p:nvSpPr>
          <p:cNvPr id="3" name="Content Placeholder 2">
            <a:extLst>
              <a:ext uri="{FF2B5EF4-FFF2-40B4-BE49-F238E27FC236}">
                <a16:creationId xmlns:a16="http://schemas.microsoft.com/office/drawing/2014/main" id="{D5C21470-CB56-4F93-D970-11FAE11E1B34}"/>
              </a:ext>
            </a:extLst>
          </p:cNvPr>
          <p:cNvSpPr>
            <a:spLocks noGrp="1"/>
          </p:cNvSpPr>
          <p:nvPr>
            <p:ph idx="1"/>
          </p:nvPr>
        </p:nvSpPr>
        <p:spPr>
          <a:xfrm>
            <a:off x="451692" y="1615665"/>
            <a:ext cx="10902108" cy="4561298"/>
          </a:xfrm>
        </p:spPr>
        <p:txBody>
          <a:bodyPr/>
          <a:lstStyle/>
          <a:p>
            <a:r>
              <a:rPr lang="en-US" dirty="0">
                <a:latin typeface="Arial" panose="020B0604020202020204" pitchFamily="34" charset="0"/>
                <a:cs typeface="Arial" panose="020B0604020202020204" pitchFamily="34" charset="0"/>
              </a:rPr>
              <a:t>Text TBD</a:t>
            </a:r>
          </a:p>
        </p:txBody>
      </p:sp>
      <p:sp>
        <p:nvSpPr>
          <p:cNvPr id="4" name="Rectangle 3">
            <a:extLst>
              <a:ext uri="{FF2B5EF4-FFF2-40B4-BE49-F238E27FC236}">
                <a16:creationId xmlns:a16="http://schemas.microsoft.com/office/drawing/2014/main" id="{C1BA2290-BED4-5160-578E-B947CBA0525A}"/>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39054B68-51F0-420A-EC90-45E272B72F8B}"/>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97147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A4FA7-D971-0791-3BDB-4D23F7F117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FB902A-CD48-52DD-F6AC-ACACEDB5C70C}"/>
              </a:ext>
            </a:extLst>
          </p:cNvPr>
          <p:cNvSpPr>
            <a:spLocks noGrp="1"/>
          </p:cNvSpPr>
          <p:nvPr>
            <p:ph type="title"/>
          </p:nvPr>
        </p:nvSpPr>
        <p:spPr>
          <a:xfrm>
            <a:off x="374574" y="209319"/>
            <a:ext cx="10979226" cy="1086081"/>
          </a:xfrm>
        </p:spPr>
        <p:txBody>
          <a:bodyPr>
            <a:normAutofit fontScale="90000"/>
          </a:bodyPr>
          <a:lstStyle/>
          <a:p>
            <a:r>
              <a:rPr lang="en-US" sz="4000" b="1" dirty="0">
                <a:solidFill>
                  <a:schemeClr val="accent1"/>
                </a:solidFill>
                <a:latin typeface="Arial" panose="020B0604020202020204" pitchFamily="34" charset="0"/>
                <a:cs typeface="Arial" panose="020B0604020202020204" pitchFamily="34" charset="0"/>
              </a:rPr>
              <a:t>Exercise: What I Want for the next Career Step</a:t>
            </a:r>
          </a:p>
        </p:txBody>
      </p:sp>
      <p:sp>
        <p:nvSpPr>
          <p:cNvPr id="3" name="Content Placeholder 2">
            <a:extLst>
              <a:ext uri="{FF2B5EF4-FFF2-40B4-BE49-F238E27FC236}">
                <a16:creationId xmlns:a16="http://schemas.microsoft.com/office/drawing/2014/main" id="{BD807484-F29D-920F-B425-7EB9DD31305E}"/>
              </a:ext>
            </a:extLst>
          </p:cNvPr>
          <p:cNvSpPr>
            <a:spLocks noGrp="1"/>
          </p:cNvSpPr>
          <p:nvPr>
            <p:ph idx="1"/>
          </p:nvPr>
        </p:nvSpPr>
        <p:spPr>
          <a:xfrm>
            <a:off x="451692" y="1615665"/>
            <a:ext cx="10902108" cy="4561298"/>
          </a:xfrm>
        </p:spPr>
        <p:txBody>
          <a:bodyPr>
            <a:normAutofit fontScale="92500" lnSpcReduction="20000"/>
          </a:bodyPr>
          <a:lstStyle/>
          <a:p>
            <a:pPr marL="0" indent="0">
              <a:buNone/>
            </a:pPr>
            <a:r>
              <a:rPr lang="en-US" dirty="0">
                <a:latin typeface="Arial" panose="020B0604020202020204" pitchFamily="34" charset="0"/>
                <a:cs typeface="Arial" panose="020B0604020202020204" pitchFamily="34" charset="0"/>
              </a:rPr>
              <a:t>What I want to do differently for my next career</a:t>
            </a:r>
          </a:p>
          <a:p>
            <a:pPr marL="0" indent="0">
              <a:buNone/>
            </a:pPr>
            <a:r>
              <a:rPr lang="en-US" dirty="0">
                <a:latin typeface="Arial" panose="020B0604020202020204" pitchFamily="34" charset="0"/>
                <a:cs typeface="Arial" panose="020B0604020202020204" pitchFamily="34" charset="0"/>
              </a:rPr>
              <a:t>Personal:</a:t>
            </a:r>
          </a:p>
          <a:p>
            <a:r>
              <a:rPr lang="en-US" dirty="0">
                <a:latin typeface="Arial" panose="020B0604020202020204" pitchFamily="34" charset="0"/>
                <a:cs typeface="Arial" panose="020B0604020202020204" pitchFamily="34" charset="0"/>
              </a:rPr>
              <a:t>Live with my girlfriend</a:t>
            </a:r>
          </a:p>
          <a:p>
            <a:r>
              <a:rPr lang="en-US" dirty="0">
                <a:latin typeface="Arial" panose="020B0604020202020204" pitchFamily="34" charset="0"/>
                <a:cs typeface="Arial" panose="020B0604020202020204" pitchFamily="34" charset="0"/>
              </a:rPr>
              <a:t>Establishing Roots &amp; Community</a:t>
            </a:r>
          </a:p>
          <a:p>
            <a:r>
              <a:rPr lang="en-US" dirty="0">
                <a:latin typeface="Arial" panose="020B0604020202020204" pitchFamily="34" charset="0"/>
                <a:cs typeface="Arial" panose="020B0604020202020204" pitchFamily="34" charset="0"/>
              </a:rPr>
              <a:t>Take back the mornings</a:t>
            </a:r>
          </a:p>
          <a:p>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Work</a:t>
            </a:r>
          </a:p>
          <a:p>
            <a:r>
              <a:rPr lang="en-US" dirty="0">
                <a:latin typeface="Arial" panose="020B0604020202020204" pitchFamily="34" charset="0"/>
                <a:cs typeface="Arial" panose="020B0604020202020204" pitchFamily="34" charset="0"/>
              </a:rPr>
              <a:t>Have a different attitude to work </a:t>
            </a:r>
          </a:p>
          <a:p>
            <a:pPr lvl="1"/>
            <a:r>
              <a:rPr lang="en-US" dirty="0">
                <a:latin typeface="Arial" panose="020B0604020202020204" pitchFamily="34" charset="0"/>
                <a:cs typeface="Arial" panose="020B0604020202020204" pitchFamily="34" charset="0"/>
              </a:rPr>
              <a:t>Currently see it as this evil entity // Need to see it as a more positive relationship</a:t>
            </a:r>
          </a:p>
          <a:p>
            <a:r>
              <a:rPr lang="en-US" dirty="0">
                <a:latin typeface="Arial" panose="020B0604020202020204" pitchFamily="34" charset="0"/>
                <a:cs typeface="Arial" panose="020B0604020202020204" pitchFamily="34" charset="0"/>
              </a:rPr>
              <a:t>Lower my walls // Find that balance of setting boundaries but letting people in and being more open &amp; transparent</a:t>
            </a:r>
          </a:p>
          <a:p>
            <a:endParaRPr lang="en-US"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7A80035A-A347-0F77-2F5A-D7FBD94A156F}"/>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B16EC96-5854-6BD1-7FB1-153BB960893A}"/>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1493482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25B9D-A18F-7CE7-0243-C2E0C022F2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15783-C2C2-9298-CE87-85055225401E}"/>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Interviewing Myself</a:t>
            </a:r>
          </a:p>
        </p:txBody>
      </p:sp>
      <p:sp>
        <p:nvSpPr>
          <p:cNvPr id="3" name="Content Placeholder 2">
            <a:extLst>
              <a:ext uri="{FF2B5EF4-FFF2-40B4-BE49-F238E27FC236}">
                <a16:creationId xmlns:a16="http://schemas.microsoft.com/office/drawing/2014/main" id="{A8A89A65-43E1-6239-7A44-10BCD4BC1DD7}"/>
              </a:ext>
            </a:extLst>
          </p:cNvPr>
          <p:cNvSpPr>
            <a:spLocks noGrp="1"/>
          </p:cNvSpPr>
          <p:nvPr>
            <p:ph idx="1"/>
          </p:nvPr>
        </p:nvSpPr>
        <p:spPr>
          <a:xfrm>
            <a:off x="451692" y="1615665"/>
            <a:ext cx="10902108" cy="4561298"/>
          </a:xfrm>
        </p:spPr>
        <p:txBody>
          <a:bodyPr/>
          <a:lstStyle/>
          <a:p>
            <a:r>
              <a:rPr lang="en-US" dirty="0">
                <a:latin typeface="Arial" panose="020B0604020202020204" pitchFamily="34" charset="0"/>
                <a:cs typeface="Arial" panose="020B0604020202020204" pitchFamily="34" charset="0"/>
              </a:rPr>
              <a:t>Insert Podcast Link</a:t>
            </a:r>
          </a:p>
        </p:txBody>
      </p:sp>
      <p:sp>
        <p:nvSpPr>
          <p:cNvPr id="4" name="Rectangle 3">
            <a:extLst>
              <a:ext uri="{FF2B5EF4-FFF2-40B4-BE49-F238E27FC236}">
                <a16:creationId xmlns:a16="http://schemas.microsoft.com/office/drawing/2014/main" id="{D94178D2-DE09-044B-AF37-4BF575755B77}"/>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20FD363-159B-D5F2-DF2C-D0C5900D5F03}"/>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1273088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21626-AB13-DA9C-1947-28F4CAE348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CA5843-7003-F478-A891-15B3AE88E2A6}"/>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Operation: Finding My Voice</a:t>
            </a:r>
          </a:p>
        </p:txBody>
      </p:sp>
      <p:sp>
        <p:nvSpPr>
          <p:cNvPr id="3" name="Content Placeholder 2">
            <a:extLst>
              <a:ext uri="{FF2B5EF4-FFF2-40B4-BE49-F238E27FC236}">
                <a16:creationId xmlns:a16="http://schemas.microsoft.com/office/drawing/2014/main" id="{63AE5ECA-FE00-0E4F-2E17-52BF21DD3D4E}"/>
              </a:ext>
            </a:extLst>
          </p:cNvPr>
          <p:cNvSpPr>
            <a:spLocks noGrp="1"/>
          </p:cNvSpPr>
          <p:nvPr>
            <p:ph idx="1"/>
          </p:nvPr>
        </p:nvSpPr>
        <p:spPr>
          <a:xfrm>
            <a:off x="451692" y="1615665"/>
            <a:ext cx="10902108" cy="5033016"/>
          </a:xfrm>
        </p:spPr>
        <p:txBody>
          <a:bodyPr>
            <a:normAutofit fontScale="92500" lnSpcReduction="10000"/>
          </a:bodyPr>
          <a:lstStyle/>
          <a:p>
            <a:r>
              <a:rPr lang="en-US" dirty="0">
                <a:latin typeface="Arial" panose="020B0604020202020204" pitchFamily="34" charset="0"/>
                <a:cs typeface="Arial" panose="020B0604020202020204" pitchFamily="34" charset="0"/>
              </a:rPr>
              <a:t>Moving to a new community, I found myself listening more and absorbing my experiences</a:t>
            </a:r>
          </a:p>
          <a:p>
            <a:r>
              <a:rPr lang="en-US" dirty="0">
                <a:latin typeface="Arial" panose="020B0604020202020204" pitchFamily="34" charset="0"/>
                <a:cs typeface="Arial" panose="020B0604020202020204" pitchFamily="34" charset="0"/>
              </a:rPr>
              <a:t>I’ve realized I’ve become more reserved and more introverted and I noticed myself becoming invisible</a:t>
            </a:r>
          </a:p>
          <a:p>
            <a:r>
              <a:rPr lang="en-US" dirty="0">
                <a:latin typeface="Arial" panose="020B0604020202020204" pitchFamily="34" charset="0"/>
                <a:cs typeface="Arial" panose="020B0604020202020204" pitchFamily="34" charset="0"/>
              </a:rPr>
              <a:t>In my old community, I used to be seen and involved</a:t>
            </a:r>
          </a:p>
          <a:p>
            <a:r>
              <a:rPr lang="en-US" dirty="0">
                <a:latin typeface="Arial" panose="020B0604020202020204" pitchFamily="34" charset="0"/>
                <a:cs typeface="Arial" panose="020B0604020202020204" pitchFamily="34" charset="0"/>
              </a:rPr>
              <a:t>Operation “Finding My Voice” is my attempt to get my voice back – to get that feeling again </a:t>
            </a:r>
          </a:p>
          <a:p>
            <a:r>
              <a:rPr lang="en-US" dirty="0">
                <a:latin typeface="Arial" panose="020B0604020202020204" pitchFamily="34" charset="0"/>
                <a:cs typeface="Arial" panose="020B0604020202020204" pitchFamily="34" charset="0"/>
              </a:rPr>
              <a:t>Objectives: </a:t>
            </a:r>
          </a:p>
          <a:p>
            <a:pPr lvl="1"/>
            <a:r>
              <a:rPr lang="en-US" dirty="0">
                <a:latin typeface="Arial" panose="020B0604020202020204" pitchFamily="34" charset="0"/>
                <a:cs typeface="Arial" panose="020B0604020202020204" pitchFamily="34" charset="0"/>
              </a:rPr>
              <a:t>Talk to others</a:t>
            </a:r>
          </a:p>
          <a:p>
            <a:pPr lvl="1"/>
            <a:r>
              <a:rPr lang="en-US" dirty="0">
                <a:latin typeface="Arial" panose="020B0604020202020204" pitchFamily="34" charset="0"/>
                <a:cs typeface="Arial" panose="020B0604020202020204" pitchFamily="34" charset="0"/>
              </a:rPr>
              <a:t>Bring people together</a:t>
            </a:r>
          </a:p>
          <a:p>
            <a:pPr lvl="1"/>
            <a:r>
              <a:rPr lang="en-US" dirty="0">
                <a:latin typeface="Arial" panose="020B0604020202020204" pitchFamily="34" charset="0"/>
                <a:cs typeface="Arial" panose="020B0604020202020204" pitchFamily="34" charset="0"/>
              </a:rPr>
              <a:t>Go to more social events &amp; Be more involved in the community</a:t>
            </a:r>
          </a:p>
          <a:p>
            <a:pPr lvl="1"/>
            <a:r>
              <a:rPr lang="en-US" dirty="0">
                <a:latin typeface="Arial" panose="020B0604020202020204" pitchFamily="34" charset="0"/>
                <a:cs typeface="Arial" panose="020B0604020202020204" pitchFamily="34" charset="0"/>
              </a:rPr>
              <a:t>Use Creativity as a digital microphone</a:t>
            </a:r>
          </a:p>
          <a:p>
            <a:pPr lvl="1"/>
            <a:r>
              <a:rPr lang="en-US" dirty="0">
                <a:latin typeface="Arial" panose="020B0604020202020204" pitchFamily="34" charset="0"/>
                <a:cs typeface="Arial" panose="020B0604020202020204" pitchFamily="34" charset="0"/>
              </a:rPr>
              <a:t>Speaking out more / Not being afraid </a:t>
            </a:r>
            <a:r>
              <a:rPr lang="en-US">
                <a:latin typeface="Arial" panose="020B0604020202020204" pitchFamily="34" charset="0"/>
                <a:cs typeface="Arial" panose="020B0604020202020204" pitchFamily="34" charset="0"/>
              </a:rPr>
              <a:t>of rejection</a:t>
            </a:r>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38B006E-9941-E24F-2714-5BB4C57DE5B8}"/>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23BDBF67-AF8E-016F-277E-CB959DC9E447}"/>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948535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2F2F1-459A-6B4A-1C4A-85BD94D895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3C7EB8-B265-663B-25A8-45BF3516D200}"/>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Agenda</a:t>
            </a:r>
          </a:p>
        </p:txBody>
      </p:sp>
      <p:sp>
        <p:nvSpPr>
          <p:cNvPr id="3" name="Content Placeholder 2">
            <a:extLst>
              <a:ext uri="{FF2B5EF4-FFF2-40B4-BE49-F238E27FC236}">
                <a16:creationId xmlns:a16="http://schemas.microsoft.com/office/drawing/2014/main" id="{617ED499-BC33-A359-813E-BEB0C8AAAB4D}"/>
              </a:ext>
            </a:extLst>
          </p:cNvPr>
          <p:cNvSpPr>
            <a:spLocks noGrp="1"/>
          </p:cNvSpPr>
          <p:nvPr>
            <p:ph idx="1"/>
          </p:nvPr>
        </p:nvSpPr>
        <p:spPr>
          <a:xfrm>
            <a:off x="451692" y="1615664"/>
            <a:ext cx="10902108" cy="4927439"/>
          </a:xfrm>
        </p:spPr>
        <p:txBody>
          <a:bodyPr>
            <a:normAutofit fontScale="92500" lnSpcReduction="10000"/>
          </a:bodyPr>
          <a:lstStyle/>
          <a:p>
            <a:pPr marL="0" indent="0">
              <a:buNone/>
            </a:pPr>
            <a:r>
              <a:rPr lang="en-US" dirty="0">
                <a:latin typeface="Arial" panose="020B0604020202020204" pitchFamily="34" charset="0"/>
                <a:cs typeface="Arial" panose="020B0604020202020204" pitchFamily="34" charset="0"/>
              </a:rPr>
              <a:t>Sections:</a:t>
            </a:r>
          </a:p>
          <a:p>
            <a:pPr marL="0" indent="0">
              <a:buNone/>
            </a:pPr>
            <a:r>
              <a:rPr lang="en-US" b="1" dirty="0"/>
              <a:t>I. Career Journey</a:t>
            </a:r>
          </a:p>
          <a:p>
            <a:pPr lvl="1"/>
            <a:r>
              <a:rPr lang="en-US" dirty="0"/>
              <a:t>Navigating the Manufacturing Landscape</a:t>
            </a:r>
          </a:p>
          <a:p>
            <a:pPr lvl="1"/>
            <a:r>
              <a:rPr lang="en-US" dirty="0"/>
              <a:t>Optimizing Processes for Success</a:t>
            </a:r>
          </a:p>
          <a:p>
            <a:pPr lvl="1"/>
            <a:r>
              <a:rPr lang="en-US" dirty="0"/>
              <a:t>Innovative Design: Shaping the Future</a:t>
            </a:r>
          </a:p>
          <a:p>
            <a:pPr marL="0" indent="0">
              <a:buNone/>
            </a:pPr>
            <a:r>
              <a:rPr lang="en-US" b="1" dirty="0"/>
              <a:t>II. Personal Reflection</a:t>
            </a:r>
          </a:p>
          <a:p>
            <a:pPr lvl="1"/>
            <a:r>
              <a:rPr lang="en-US" dirty="0"/>
              <a:t>Prioritizing What Matters: Important vs. Urgent</a:t>
            </a:r>
          </a:p>
          <a:p>
            <a:pPr lvl="1"/>
            <a:r>
              <a:rPr lang="en-US" dirty="0"/>
              <a:t>Cultivating Creative Spaces for Growth</a:t>
            </a:r>
          </a:p>
          <a:p>
            <a:pPr lvl="1"/>
            <a:r>
              <a:rPr lang="en-US" dirty="0"/>
              <a:t>Envisioning My Ideal Life: Bridging Aspirations and Reality</a:t>
            </a:r>
          </a:p>
          <a:p>
            <a:pPr marL="0" indent="0">
              <a:buNone/>
            </a:pPr>
            <a:r>
              <a:rPr lang="en-US" b="1" dirty="0"/>
              <a:t>III. Taking Action</a:t>
            </a:r>
          </a:p>
          <a:p>
            <a:pPr lvl="1"/>
            <a:r>
              <a:rPr lang="en-US" dirty="0"/>
              <a:t>Leveraging Informational Interviews for Insight</a:t>
            </a:r>
          </a:p>
          <a:p>
            <a:pPr lvl="1"/>
            <a:r>
              <a:rPr lang="en-US" dirty="0"/>
              <a:t>Charting My Next Chapter: Goals and Aspirations</a:t>
            </a:r>
          </a:p>
          <a:p>
            <a:pPr lvl="1"/>
            <a:r>
              <a:rPr lang="en-US" dirty="0"/>
              <a:t>Empowering Myself: Finding My Voice in the Journey</a:t>
            </a:r>
          </a:p>
        </p:txBody>
      </p:sp>
      <p:sp>
        <p:nvSpPr>
          <p:cNvPr id="4" name="Rectangle 3">
            <a:extLst>
              <a:ext uri="{FF2B5EF4-FFF2-40B4-BE49-F238E27FC236}">
                <a16:creationId xmlns:a16="http://schemas.microsoft.com/office/drawing/2014/main" id="{C2375F3D-D623-C7A4-E37D-FA8502A88B96}"/>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A3856B02-D90A-B9E4-47FD-C4425169FF40}"/>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1248326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BE3FA-C0F1-23C2-0FC7-427CC24079F8}"/>
            </a:ext>
          </a:extLst>
        </p:cNvPr>
        <p:cNvGrpSpPr/>
        <p:nvPr/>
      </p:nvGrpSpPr>
      <p:grpSpPr>
        <a:xfrm>
          <a:off x="0" y="0"/>
          <a:ext cx="0" cy="0"/>
          <a:chOff x="0" y="0"/>
          <a:chExt cx="0" cy="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2082FF97-3044-C6F3-EA73-B267F57B1614}"/>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12" name="Rectangle: Rounded Corners 11">
            <a:extLst>
              <a:ext uri="{FF2B5EF4-FFF2-40B4-BE49-F238E27FC236}">
                <a16:creationId xmlns:a16="http://schemas.microsoft.com/office/drawing/2014/main" id="{C1490B93-4729-13B7-A957-ED8A3237EC4E}"/>
              </a:ext>
            </a:extLst>
          </p:cNvPr>
          <p:cNvSpPr/>
          <p:nvPr/>
        </p:nvSpPr>
        <p:spPr>
          <a:xfrm>
            <a:off x="4326814" y="335549"/>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Career</a:t>
            </a:r>
          </a:p>
        </p:txBody>
      </p:sp>
      <p:sp>
        <p:nvSpPr>
          <p:cNvPr id="25" name="Rectangle: Rounded Corners 24">
            <a:extLst>
              <a:ext uri="{FF2B5EF4-FFF2-40B4-BE49-F238E27FC236}">
                <a16:creationId xmlns:a16="http://schemas.microsoft.com/office/drawing/2014/main" id="{5586B605-3DF0-BA33-671C-F6C8014032B0}"/>
              </a:ext>
            </a:extLst>
          </p:cNvPr>
          <p:cNvSpPr/>
          <p:nvPr/>
        </p:nvSpPr>
        <p:spPr>
          <a:xfrm>
            <a:off x="468369" y="5098079"/>
            <a:ext cx="2755898" cy="55099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Technical Q’s</a:t>
            </a:r>
            <a:endParaRPr lang="en-US" sz="1600" dirty="0"/>
          </a:p>
        </p:txBody>
      </p:sp>
      <p:sp>
        <p:nvSpPr>
          <p:cNvPr id="26" name="Rectangle: Rounded Corners 25">
            <a:extLst>
              <a:ext uri="{FF2B5EF4-FFF2-40B4-BE49-F238E27FC236}">
                <a16:creationId xmlns:a16="http://schemas.microsoft.com/office/drawing/2014/main" id="{B2425E8F-5BFE-A561-C07C-53BDE37AB25E}"/>
              </a:ext>
            </a:extLst>
          </p:cNvPr>
          <p:cNvSpPr/>
          <p:nvPr/>
        </p:nvSpPr>
        <p:spPr>
          <a:xfrm>
            <a:off x="468369" y="5971453"/>
            <a:ext cx="2755898" cy="55099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Situational Q’s</a:t>
            </a:r>
            <a:endParaRPr lang="en-US" sz="1600" dirty="0"/>
          </a:p>
        </p:txBody>
      </p:sp>
      <p:sp>
        <p:nvSpPr>
          <p:cNvPr id="27" name="Rectangle: Rounded Corners 26">
            <a:extLst>
              <a:ext uri="{FF2B5EF4-FFF2-40B4-BE49-F238E27FC236}">
                <a16:creationId xmlns:a16="http://schemas.microsoft.com/office/drawing/2014/main" id="{45CA4F7B-A853-C33C-0A2D-E4818C425297}"/>
              </a:ext>
            </a:extLst>
          </p:cNvPr>
          <p:cNvSpPr/>
          <p:nvPr/>
        </p:nvSpPr>
        <p:spPr>
          <a:xfrm>
            <a:off x="4523290" y="5971453"/>
            <a:ext cx="2755898" cy="55099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My Q’s to Them</a:t>
            </a:r>
            <a:endParaRPr lang="en-US" sz="1600" dirty="0"/>
          </a:p>
        </p:txBody>
      </p:sp>
      <p:sp>
        <p:nvSpPr>
          <p:cNvPr id="28" name="Rectangle: Rounded Corners 27">
            <a:extLst>
              <a:ext uri="{FF2B5EF4-FFF2-40B4-BE49-F238E27FC236}">
                <a16:creationId xmlns:a16="http://schemas.microsoft.com/office/drawing/2014/main" id="{7862EB9C-47F2-D902-131F-42972A3F0746}"/>
              </a:ext>
            </a:extLst>
          </p:cNvPr>
          <p:cNvSpPr/>
          <p:nvPr/>
        </p:nvSpPr>
        <p:spPr>
          <a:xfrm>
            <a:off x="9162974" y="5117180"/>
            <a:ext cx="2755898" cy="55099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Company Research</a:t>
            </a:r>
            <a:endParaRPr lang="en-US" sz="1400" dirty="0"/>
          </a:p>
        </p:txBody>
      </p:sp>
      <p:sp>
        <p:nvSpPr>
          <p:cNvPr id="29" name="Rectangle: Rounded Corners 28">
            <a:extLst>
              <a:ext uri="{FF2B5EF4-FFF2-40B4-BE49-F238E27FC236}">
                <a16:creationId xmlns:a16="http://schemas.microsoft.com/office/drawing/2014/main" id="{0F1EFAC8-FDA6-0F93-2E87-B7BECF531B38}"/>
              </a:ext>
            </a:extLst>
          </p:cNvPr>
          <p:cNvSpPr/>
          <p:nvPr/>
        </p:nvSpPr>
        <p:spPr>
          <a:xfrm>
            <a:off x="9162974" y="5990554"/>
            <a:ext cx="2755898" cy="55099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Common Q’s</a:t>
            </a:r>
            <a:endParaRPr lang="en-US" sz="1600" dirty="0"/>
          </a:p>
        </p:txBody>
      </p:sp>
      <p:sp>
        <p:nvSpPr>
          <p:cNvPr id="23" name="Rectangle: Rounded Corners 22">
            <a:extLst>
              <a:ext uri="{FF2B5EF4-FFF2-40B4-BE49-F238E27FC236}">
                <a16:creationId xmlns:a16="http://schemas.microsoft.com/office/drawing/2014/main" id="{69469CE5-8E68-2470-EA8D-0983AFDB99A9}"/>
              </a:ext>
            </a:extLst>
          </p:cNvPr>
          <p:cNvSpPr/>
          <p:nvPr/>
        </p:nvSpPr>
        <p:spPr>
          <a:xfrm>
            <a:off x="7773107" y="359676"/>
            <a:ext cx="2755898" cy="550998"/>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highlight>
                  <a:srgbClr val="00FFFF"/>
                </a:highlight>
              </a:rPr>
              <a:t>Personal Intro</a:t>
            </a:r>
            <a:endParaRPr lang="en-US" sz="1600" dirty="0">
              <a:solidFill>
                <a:sysClr val="windowText" lastClr="000000"/>
              </a:solidFill>
              <a:highlight>
                <a:srgbClr val="00FFFF"/>
              </a:highlight>
            </a:endParaRPr>
          </a:p>
        </p:txBody>
      </p:sp>
      <p:sp>
        <p:nvSpPr>
          <p:cNvPr id="30" name="Rectangle: Rounded Corners 29">
            <a:extLst>
              <a:ext uri="{FF2B5EF4-FFF2-40B4-BE49-F238E27FC236}">
                <a16:creationId xmlns:a16="http://schemas.microsoft.com/office/drawing/2014/main" id="{18B808F5-5788-8B2C-91CE-3238F787E370}"/>
              </a:ext>
            </a:extLst>
          </p:cNvPr>
          <p:cNvSpPr/>
          <p:nvPr/>
        </p:nvSpPr>
        <p:spPr>
          <a:xfrm>
            <a:off x="468369" y="1752641"/>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Manufacturing</a:t>
            </a:r>
            <a:endParaRPr lang="en-US" sz="1600" dirty="0"/>
          </a:p>
        </p:txBody>
      </p:sp>
      <p:sp>
        <p:nvSpPr>
          <p:cNvPr id="31" name="Rectangle: Rounded Corners 30">
            <a:extLst>
              <a:ext uri="{FF2B5EF4-FFF2-40B4-BE49-F238E27FC236}">
                <a16:creationId xmlns:a16="http://schemas.microsoft.com/office/drawing/2014/main" id="{ED344911-6127-CF38-F235-70C3E410D63E}"/>
              </a:ext>
            </a:extLst>
          </p:cNvPr>
          <p:cNvSpPr/>
          <p:nvPr/>
        </p:nvSpPr>
        <p:spPr>
          <a:xfrm>
            <a:off x="4326814" y="1760512"/>
            <a:ext cx="2755898" cy="550998"/>
          </a:xfrm>
          <a:prstGeom prst="round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Process</a:t>
            </a:r>
            <a:endParaRPr lang="en-US" sz="1600" dirty="0"/>
          </a:p>
        </p:txBody>
      </p:sp>
      <p:sp>
        <p:nvSpPr>
          <p:cNvPr id="32" name="Rectangle: Rounded Corners 31">
            <a:extLst>
              <a:ext uri="{FF2B5EF4-FFF2-40B4-BE49-F238E27FC236}">
                <a16:creationId xmlns:a16="http://schemas.microsoft.com/office/drawing/2014/main" id="{49274A01-954A-0D26-E26A-DF61FA101908}"/>
              </a:ext>
            </a:extLst>
          </p:cNvPr>
          <p:cNvSpPr/>
          <p:nvPr/>
        </p:nvSpPr>
        <p:spPr>
          <a:xfrm>
            <a:off x="8267027" y="1760512"/>
            <a:ext cx="2755898" cy="550998"/>
          </a:xfrm>
          <a:prstGeom prst="roundRect">
            <a:avLst/>
          </a:prstGeom>
          <a:solidFill>
            <a:srgbClr val="3ABCA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Design</a:t>
            </a:r>
            <a:endParaRPr lang="en-US" sz="1600" dirty="0"/>
          </a:p>
        </p:txBody>
      </p:sp>
      <p:sp>
        <p:nvSpPr>
          <p:cNvPr id="33" name="Rectangle: Rounded Corners 32">
            <a:extLst>
              <a:ext uri="{FF2B5EF4-FFF2-40B4-BE49-F238E27FC236}">
                <a16:creationId xmlns:a16="http://schemas.microsoft.com/office/drawing/2014/main" id="{60EDED2E-7434-833D-9F61-D105DB97764C}"/>
              </a:ext>
            </a:extLst>
          </p:cNvPr>
          <p:cNvSpPr/>
          <p:nvPr/>
        </p:nvSpPr>
        <p:spPr>
          <a:xfrm>
            <a:off x="468369" y="2776577"/>
            <a:ext cx="2755898" cy="550998"/>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highlight>
                  <a:srgbClr val="00FFFF"/>
                </a:highlight>
              </a:rPr>
              <a:t>Product: FPA</a:t>
            </a:r>
            <a:endParaRPr lang="en-US" sz="1600" dirty="0">
              <a:solidFill>
                <a:sysClr val="windowText" lastClr="000000"/>
              </a:solidFill>
              <a:highlight>
                <a:srgbClr val="00FFFF"/>
              </a:highlight>
            </a:endParaRPr>
          </a:p>
        </p:txBody>
      </p:sp>
      <p:sp>
        <p:nvSpPr>
          <p:cNvPr id="34" name="Rectangle: Rounded Corners 33">
            <a:extLst>
              <a:ext uri="{FF2B5EF4-FFF2-40B4-BE49-F238E27FC236}">
                <a16:creationId xmlns:a16="http://schemas.microsoft.com/office/drawing/2014/main" id="{276FF39A-1D7D-F919-3C1E-1EB26E80FE68}"/>
              </a:ext>
            </a:extLst>
          </p:cNvPr>
          <p:cNvSpPr/>
          <p:nvPr/>
        </p:nvSpPr>
        <p:spPr>
          <a:xfrm>
            <a:off x="8267027" y="2776577"/>
            <a:ext cx="2755898" cy="550998"/>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highlight>
                  <a:srgbClr val="00FFFF"/>
                </a:highlight>
              </a:rPr>
              <a:t>Tooling Overview</a:t>
            </a:r>
            <a:endParaRPr lang="en-US" sz="1600" dirty="0">
              <a:solidFill>
                <a:sysClr val="windowText" lastClr="000000"/>
              </a:solidFill>
              <a:highlight>
                <a:srgbClr val="00FFFF"/>
              </a:highlight>
            </a:endParaRPr>
          </a:p>
        </p:txBody>
      </p:sp>
      <p:sp>
        <p:nvSpPr>
          <p:cNvPr id="37" name="TextBox 36">
            <a:extLst>
              <a:ext uri="{FF2B5EF4-FFF2-40B4-BE49-F238E27FC236}">
                <a16:creationId xmlns:a16="http://schemas.microsoft.com/office/drawing/2014/main" id="{52544086-9F3E-8030-7773-F32B4FCE415A}"/>
              </a:ext>
            </a:extLst>
          </p:cNvPr>
          <p:cNvSpPr txBox="1"/>
          <p:nvPr/>
        </p:nvSpPr>
        <p:spPr>
          <a:xfrm>
            <a:off x="8414455" y="3526700"/>
            <a:ext cx="2608469" cy="923330"/>
          </a:xfrm>
          <a:prstGeom prst="rect">
            <a:avLst/>
          </a:prstGeom>
          <a:noFill/>
        </p:spPr>
        <p:txBody>
          <a:bodyPr wrap="square">
            <a:spAutoFit/>
          </a:bodyPr>
          <a:lstStyle/>
          <a:p>
            <a:pPr marL="285750" indent="-285750">
              <a:buFont typeface="Arial" panose="020B0604020202020204" pitchFamily="34" charset="0"/>
              <a:buChar char="•"/>
            </a:pPr>
            <a:r>
              <a:rPr lang="en-US" sz="1800" dirty="0">
                <a:solidFill>
                  <a:sysClr val="windowText" lastClr="000000"/>
                </a:solidFill>
                <a:highlight>
                  <a:srgbClr val="00FFFF"/>
                </a:highlight>
              </a:rPr>
              <a:t>Empennage </a:t>
            </a:r>
          </a:p>
          <a:p>
            <a:pPr marL="285750" indent="-285750">
              <a:buFont typeface="Arial" panose="020B0604020202020204" pitchFamily="34" charset="0"/>
              <a:buChar char="•"/>
            </a:pPr>
            <a:r>
              <a:rPr lang="en-US" sz="1800" dirty="0">
                <a:solidFill>
                  <a:sysClr val="windowText" lastClr="000000"/>
                </a:solidFill>
                <a:highlight>
                  <a:srgbClr val="00FFFF"/>
                </a:highlight>
              </a:rPr>
              <a:t>BL0 Project</a:t>
            </a:r>
          </a:p>
          <a:p>
            <a:pPr marL="285750" indent="-285750">
              <a:buFont typeface="Arial" panose="020B0604020202020204" pitchFamily="34" charset="0"/>
              <a:buChar char="•"/>
            </a:pPr>
            <a:r>
              <a:rPr lang="en-US" dirty="0">
                <a:solidFill>
                  <a:sysClr val="windowText" lastClr="000000"/>
                </a:solidFill>
                <a:highlight>
                  <a:srgbClr val="00FFFF"/>
                </a:highlight>
              </a:rPr>
              <a:t>PCU Safety Project</a:t>
            </a:r>
            <a:endParaRPr lang="en-US" sz="1200" dirty="0">
              <a:solidFill>
                <a:sysClr val="windowText" lastClr="000000"/>
              </a:solidFill>
              <a:highlight>
                <a:srgbClr val="00FFFF"/>
              </a:highlight>
            </a:endParaRPr>
          </a:p>
        </p:txBody>
      </p:sp>
      <p:sp>
        <p:nvSpPr>
          <p:cNvPr id="38" name="Rectangle: Rounded Corners 37">
            <a:extLst>
              <a:ext uri="{FF2B5EF4-FFF2-40B4-BE49-F238E27FC236}">
                <a16:creationId xmlns:a16="http://schemas.microsoft.com/office/drawing/2014/main" id="{86907794-FF7C-3CDA-4D88-000CE91328C6}"/>
              </a:ext>
            </a:extLst>
          </p:cNvPr>
          <p:cNvSpPr/>
          <p:nvPr/>
        </p:nvSpPr>
        <p:spPr>
          <a:xfrm>
            <a:off x="4326814" y="2776577"/>
            <a:ext cx="2755898" cy="550998"/>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Process Overview</a:t>
            </a:r>
            <a:endParaRPr lang="en-US" sz="1600" dirty="0">
              <a:solidFill>
                <a:sysClr val="windowText" lastClr="000000"/>
              </a:solidFill>
            </a:endParaRPr>
          </a:p>
        </p:txBody>
      </p:sp>
      <p:sp>
        <p:nvSpPr>
          <p:cNvPr id="39" name="TextBox 38">
            <a:extLst>
              <a:ext uri="{FF2B5EF4-FFF2-40B4-BE49-F238E27FC236}">
                <a16:creationId xmlns:a16="http://schemas.microsoft.com/office/drawing/2014/main" id="{A81FCA79-53F0-1DF1-8AFE-D22B93F9E1A1}"/>
              </a:ext>
            </a:extLst>
          </p:cNvPr>
          <p:cNvSpPr txBox="1"/>
          <p:nvPr/>
        </p:nvSpPr>
        <p:spPr>
          <a:xfrm>
            <a:off x="4523290" y="3526700"/>
            <a:ext cx="2608469" cy="1384995"/>
          </a:xfrm>
          <a:prstGeom prst="rect">
            <a:avLst/>
          </a:prstGeom>
          <a:noFill/>
        </p:spPr>
        <p:txBody>
          <a:bodyPr wrap="square">
            <a:spAutoFit/>
          </a:bodyPr>
          <a:lstStyle/>
          <a:p>
            <a:pPr marL="285750" indent="-285750">
              <a:buFont typeface="Arial" panose="020B0604020202020204" pitchFamily="34" charset="0"/>
              <a:buChar char="•"/>
            </a:pPr>
            <a:r>
              <a:rPr lang="en-US" sz="1800" dirty="0">
                <a:solidFill>
                  <a:sysClr val="windowText" lastClr="000000"/>
                </a:solidFill>
                <a:highlight>
                  <a:srgbClr val="00FFFF"/>
                </a:highlight>
              </a:rPr>
              <a:t>Laser Weld</a:t>
            </a:r>
          </a:p>
          <a:p>
            <a:pPr marL="742950" lvl="1" indent="-285750">
              <a:buFont typeface="Arial" panose="020B0604020202020204" pitchFamily="34" charset="0"/>
              <a:buChar char="•"/>
            </a:pPr>
            <a:r>
              <a:rPr lang="en-US" dirty="0">
                <a:solidFill>
                  <a:sysClr val="windowText" lastClr="000000"/>
                </a:solidFill>
                <a:highlight>
                  <a:srgbClr val="00FFFF"/>
                </a:highlight>
              </a:rPr>
              <a:t>Capital Project</a:t>
            </a:r>
          </a:p>
          <a:p>
            <a:pPr marL="742950" lvl="1" indent="-285750">
              <a:buFont typeface="Arial" panose="020B0604020202020204" pitchFamily="34" charset="0"/>
              <a:buChar char="•"/>
            </a:pPr>
            <a:r>
              <a:rPr lang="en-US" dirty="0">
                <a:solidFill>
                  <a:sysClr val="windowText" lastClr="000000"/>
                </a:solidFill>
                <a:highlight>
                  <a:srgbClr val="00FFFF"/>
                </a:highlight>
              </a:rPr>
              <a:t>Metallurgy</a:t>
            </a:r>
          </a:p>
          <a:p>
            <a:pPr marL="285750" indent="-285750">
              <a:buFont typeface="Arial" panose="020B0604020202020204" pitchFamily="34" charset="0"/>
              <a:buChar char="•"/>
            </a:pPr>
            <a:r>
              <a:rPr lang="en-US" dirty="0">
                <a:solidFill>
                  <a:sysClr val="windowText" lastClr="000000"/>
                </a:solidFill>
                <a:highlight>
                  <a:srgbClr val="00FFFF"/>
                </a:highlight>
              </a:rPr>
              <a:t>Automation</a:t>
            </a:r>
          </a:p>
          <a:p>
            <a:pPr marL="285750" indent="-285750">
              <a:buFont typeface="Arial" panose="020B0604020202020204" pitchFamily="34" charset="0"/>
              <a:buChar char="•"/>
            </a:pPr>
            <a:endParaRPr lang="en-US" sz="1200" dirty="0">
              <a:solidFill>
                <a:sysClr val="windowText" lastClr="000000"/>
              </a:solidFill>
            </a:endParaRPr>
          </a:p>
        </p:txBody>
      </p:sp>
      <p:sp>
        <p:nvSpPr>
          <p:cNvPr id="40" name="TextBox 39">
            <a:extLst>
              <a:ext uri="{FF2B5EF4-FFF2-40B4-BE49-F238E27FC236}">
                <a16:creationId xmlns:a16="http://schemas.microsoft.com/office/drawing/2014/main" id="{9F1FAC8E-9E51-3DF0-4417-09B8D861B83E}"/>
              </a:ext>
            </a:extLst>
          </p:cNvPr>
          <p:cNvSpPr txBox="1"/>
          <p:nvPr/>
        </p:nvSpPr>
        <p:spPr>
          <a:xfrm>
            <a:off x="615798" y="3487719"/>
            <a:ext cx="2608469" cy="1384995"/>
          </a:xfrm>
          <a:prstGeom prst="rect">
            <a:avLst/>
          </a:prstGeom>
          <a:noFill/>
        </p:spPr>
        <p:txBody>
          <a:bodyPr wrap="square">
            <a:spAutoFit/>
          </a:bodyPr>
          <a:lstStyle/>
          <a:p>
            <a:pPr marL="285750" indent="-285750">
              <a:buFont typeface="Arial" panose="020B0604020202020204" pitchFamily="34" charset="0"/>
              <a:buChar char="•"/>
            </a:pPr>
            <a:r>
              <a:rPr lang="en-US" sz="1800" dirty="0">
                <a:solidFill>
                  <a:sysClr val="windowText" lastClr="000000"/>
                </a:solidFill>
                <a:highlight>
                  <a:srgbClr val="00FFFF"/>
                </a:highlight>
              </a:rPr>
              <a:t>Product Lifecycle</a:t>
            </a:r>
          </a:p>
          <a:p>
            <a:pPr marL="285750" indent="-285750">
              <a:buFont typeface="Arial" panose="020B0604020202020204" pitchFamily="34" charset="0"/>
              <a:buChar char="•"/>
            </a:pPr>
            <a:r>
              <a:rPr lang="en-US" dirty="0">
                <a:solidFill>
                  <a:sysClr val="windowText" lastClr="000000"/>
                </a:solidFill>
                <a:highlight>
                  <a:srgbClr val="00FFFF"/>
                </a:highlight>
              </a:rPr>
              <a:t>Space Products</a:t>
            </a:r>
          </a:p>
          <a:p>
            <a:pPr marL="285750" indent="-285750">
              <a:buFont typeface="Arial" panose="020B0604020202020204" pitchFamily="34" charset="0"/>
              <a:buChar char="•"/>
            </a:pPr>
            <a:r>
              <a:rPr lang="en-US" dirty="0">
                <a:solidFill>
                  <a:sysClr val="windowText" lastClr="000000"/>
                </a:solidFill>
                <a:highlight>
                  <a:srgbClr val="00FFFF"/>
                </a:highlight>
              </a:rPr>
              <a:t>RCCA</a:t>
            </a:r>
          </a:p>
          <a:p>
            <a:pPr marL="285750" indent="-285750">
              <a:buFont typeface="Arial" panose="020B0604020202020204" pitchFamily="34" charset="0"/>
              <a:buChar char="•"/>
            </a:pPr>
            <a:endParaRPr lang="en-US" dirty="0">
              <a:solidFill>
                <a:sysClr val="windowText" lastClr="000000"/>
              </a:solidFill>
              <a:highlight>
                <a:srgbClr val="00FFFF"/>
              </a:highlight>
            </a:endParaRPr>
          </a:p>
          <a:p>
            <a:pPr marL="285750" indent="-285750">
              <a:buFont typeface="Arial" panose="020B0604020202020204" pitchFamily="34" charset="0"/>
              <a:buChar char="•"/>
            </a:pPr>
            <a:endParaRPr lang="en-US" sz="1200" dirty="0">
              <a:solidFill>
                <a:sysClr val="windowText" lastClr="000000"/>
              </a:solidFill>
              <a:highlight>
                <a:srgbClr val="00FFFF"/>
              </a:highlight>
            </a:endParaRPr>
          </a:p>
        </p:txBody>
      </p:sp>
    </p:spTree>
    <p:extLst>
      <p:ext uri="{BB962C8B-B14F-4D97-AF65-F5344CB8AC3E}">
        <p14:creationId xmlns:p14="http://schemas.microsoft.com/office/powerpoint/2010/main" val="909784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CC9B2-8855-2179-DF61-32BBCBF95E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8986E5-404F-9BD8-A47F-74B29CD71986}"/>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“Tell me more about yourself”</a:t>
            </a:r>
          </a:p>
        </p:txBody>
      </p:sp>
      <p:sp>
        <p:nvSpPr>
          <p:cNvPr id="4" name="Rectangle 3">
            <a:extLst>
              <a:ext uri="{FF2B5EF4-FFF2-40B4-BE49-F238E27FC236}">
                <a16:creationId xmlns:a16="http://schemas.microsoft.com/office/drawing/2014/main" id="{C9C6786A-79C0-A8FE-55F1-BA3F3BC4E8CF}"/>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5B92D11E-CE53-9B23-57B9-DEB99FE13C94}"/>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12" name="Content Placeholder 11">
            <a:extLst>
              <a:ext uri="{FF2B5EF4-FFF2-40B4-BE49-F238E27FC236}">
                <a16:creationId xmlns:a16="http://schemas.microsoft.com/office/drawing/2014/main" id="{CDEB6237-3FC4-A873-F673-21F508819F1E}"/>
              </a:ext>
            </a:extLst>
          </p:cNvPr>
          <p:cNvSpPr>
            <a:spLocks noGrp="1"/>
          </p:cNvSpPr>
          <p:nvPr>
            <p:ph idx="1"/>
          </p:nvPr>
        </p:nvSpPr>
        <p:spPr/>
        <p:txBody>
          <a:bodyPr>
            <a:normAutofit fontScale="85000" lnSpcReduction="20000"/>
          </a:bodyPr>
          <a:lstStyle/>
          <a:p>
            <a:r>
              <a:rPr lang="en-US" dirty="0"/>
              <a:t>Sure, I’m Bailey – my background is in mechanical engineering – I hold a masters &amp; bachelors in mechanical engineering </a:t>
            </a:r>
          </a:p>
          <a:p>
            <a:r>
              <a:rPr lang="en-US" dirty="0"/>
              <a:t>I’m currently a Tooling Design Engineer for Boeing</a:t>
            </a:r>
          </a:p>
          <a:p>
            <a:pPr lvl="1"/>
            <a:r>
              <a:rPr lang="en-US" dirty="0"/>
              <a:t>I work the 777 program, specifically the empennage section which is the tail of the plane </a:t>
            </a:r>
          </a:p>
          <a:p>
            <a:pPr lvl="1"/>
            <a:r>
              <a:rPr lang="en-US" dirty="0"/>
              <a:t>My role consists of designing tooling that supports manufacturing and design for the plane</a:t>
            </a:r>
          </a:p>
          <a:p>
            <a:r>
              <a:rPr lang="en-US" dirty="0"/>
              <a:t>Prior to Boeing, I worked for Lockheed and Raytheon where the product I was working on was significantly smaller – a sensor that detects infrared that would go on fighter jets and on space satellites</a:t>
            </a:r>
          </a:p>
          <a:p>
            <a:pPr lvl="1"/>
            <a:r>
              <a:rPr lang="en-US" dirty="0"/>
              <a:t>My role consisted of Materials &amp; Process Engineering where I owned processes and automation</a:t>
            </a:r>
          </a:p>
          <a:p>
            <a:pPr lvl="1"/>
            <a:r>
              <a:rPr lang="en-US" dirty="0"/>
              <a:t>To Manufacturing Engineering where I had ownership of specific programs and responsible for the lifecycle </a:t>
            </a:r>
          </a:p>
          <a:p>
            <a:r>
              <a:rPr lang="en-US" dirty="0"/>
              <a:t>So the TLDR is – Mechanical Engineer with Aerospace Experience that has performed in different roles in different environments.  </a:t>
            </a:r>
          </a:p>
        </p:txBody>
      </p:sp>
    </p:spTree>
    <p:extLst>
      <p:ext uri="{BB962C8B-B14F-4D97-AF65-F5344CB8AC3E}">
        <p14:creationId xmlns:p14="http://schemas.microsoft.com/office/powerpoint/2010/main" val="1621342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0319A-DFC0-1CE5-6EFD-D77592D78A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DCF950-FBAD-1EE9-8FF9-FF95086C3CF3}"/>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Tooling Design Engineering Overview</a:t>
            </a:r>
          </a:p>
        </p:txBody>
      </p:sp>
      <p:sp>
        <p:nvSpPr>
          <p:cNvPr id="4" name="Rectangle 3">
            <a:extLst>
              <a:ext uri="{FF2B5EF4-FFF2-40B4-BE49-F238E27FC236}">
                <a16:creationId xmlns:a16="http://schemas.microsoft.com/office/drawing/2014/main" id="{7A1CC224-8868-3044-7F8E-2AB3CEFEC488}"/>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F295483-7EBF-F0A0-4922-63B0DB6A6DB4}"/>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12" name="Content Placeholder 11">
            <a:extLst>
              <a:ext uri="{FF2B5EF4-FFF2-40B4-BE49-F238E27FC236}">
                <a16:creationId xmlns:a16="http://schemas.microsoft.com/office/drawing/2014/main" id="{7EEFC8EA-B50E-3E8E-6901-0B01403467E9}"/>
              </a:ext>
            </a:extLst>
          </p:cNvPr>
          <p:cNvSpPr>
            <a:spLocks noGrp="1"/>
          </p:cNvSpPr>
          <p:nvPr>
            <p:ph idx="1"/>
          </p:nvPr>
        </p:nvSpPr>
        <p:spPr/>
        <p:txBody>
          <a:bodyPr>
            <a:normAutofit fontScale="77500" lnSpcReduction="20000"/>
          </a:bodyPr>
          <a:lstStyle/>
          <a:p>
            <a:r>
              <a:rPr lang="en-US" dirty="0">
                <a:latin typeface="Arial" panose="020B0604020202020204" pitchFamily="34" charset="0"/>
                <a:cs typeface="Arial" panose="020B0604020202020204" pitchFamily="34" charset="0"/>
              </a:rPr>
              <a:t>Empennage</a:t>
            </a:r>
          </a:p>
          <a:p>
            <a:pPr lvl="1"/>
            <a:r>
              <a:rPr lang="en-US" dirty="0">
                <a:latin typeface="Arial" panose="020B0604020202020204" pitchFamily="34" charset="0"/>
                <a:cs typeface="Arial" panose="020B0604020202020204" pitchFamily="34" charset="0"/>
              </a:rPr>
              <a:t>Horizontal </a:t>
            </a:r>
            <a:r>
              <a:rPr lang="en-US" dirty="0" err="1">
                <a:latin typeface="Arial" panose="020B0604020202020204" pitchFamily="34" charset="0"/>
                <a:cs typeface="Arial" panose="020B0604020202020204" pitchFamily="34" charset="0"/>
              </a:rPr>
              <a:t>Stablizier</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Vertical Fin / Rudder </a:t>
            </a:r>
          </a:p>
          <a:p>
            <a:pPr lvl="1"/>
            <a:r>
              <a:rPr lang="en-US" dirty="0">
                <a:latin typeface="Arial" panose="020B0604020202020204" pitchFamily="34" charset="0"/>
                <a:cs typeface="Arial" panose="020B0604020202020204" pitchFamily="34" charset="0"/>
              </a:rPr>
              <a:t>Tail Cone</a:t>
            </a:r>
          </a:p>
          <a:p>
            <a:r>
              <a:rPr lang="en-US" dirty="0">
                <a:latin typeface="Arial" panose="020B0604020202020204" pitchFamily="34" charset="0"/>
                <a:cs typeface="Arial" panose="020B0604020202020204" pitchFamily="34" charset="0"/>
              </a:rPr>
              <a:t>Typical Tooling Roles</a:t>
            </a:r>
          </a:p>
          <a:p>
            <a:pPr lvl="1"/>
            <a:r>
              <a:rPr lang="en-US" dirty="0">
                <a:latin typeface="Arial" panose="020B0604020202020204" pitchFamily="34" charset="0"/>
                <a:cs typeface="Arial" panose="020B0604020202020204" pitchFamily="34" charset="0"/>
              </a:rPr>
              <a:t>Recurring &amp; Non Recurring</a:t>
            </a:r>
          </a:p>
          <a:p>
            <a:pPr lvl="2"/>
            <a:r>
              <a:rPr lang="en-US" dirty="0">
                <a:latin typeface="Arial" panose="020B0604020202020204" pitchFamily="34" charset="0"/>
                <a:cs typeface="Arial" panose="020B0604020202020204" pitchFamily="34" charset="0"/>
              </a:rPr>
              <a:t>Recurring being the everyday fixing tools, dispositioning, procurement, </a:t>
            </a:r>
            <a:r>
              <a:rPr lang="en-US" dirty="0" err="1">
                <a:latin typeface="Arial" panose="020B0604020202020204" pitchFamily="34" charset="0"/>
                <a:cs typeface="Arial" panose="020B0604020202020204" pitchFamily="34" charset="0"/>
              </a:rPr>
              <a:t>etc</a:t>
            </a:r>
            <a:endParaRPr lang="en-US" dirty="0">
              <a:latin typeface="Arial" panose="020B0604020202020204" pitchFamily="34" charset="0"/>
              <a:cs typeface="Arial" panose="020B0604020202020204" pitchFamily="34" charset="0"/>
            </a:endParaRPr>
          </a:p>
          <a:p>
            <a:pPr lvl="3"/>
            <a:r>
              <a:rPr lang="en-US" dirty="0">
                <a:latin typeface="Arial" panose="020B0604020202020204" pitchFamily="34" charset="0"/>
                <a:cs typeface="Arial" panose="020B0604020202020204" pitchFamily="34" charset="0"/>
              </a:rPr>
              <a:t>Lets me use my project management skills </a:t>
            </a:r>
          </a:p>
          <a:p>
            <a:pPr lvl="2"/>
            <a:r>
              <a:rPr lang="en-US" dirty="0">
                <a:latin typeface="Arial" panose="020B0604020202020204" pitchFamily="34" charset="0"/>
                <a:cs typeface="Arial" panose="020B0604020202020204" pitchFamily="34" charset="0"/>
              </a:rPr>
              <a:t>Non Recurring being the big projects that address design configuration / safety </a:t>
            </a:r>
          </a:p>
          <a:p>
            <a:pPr lvl="3"/>
            <a:r>
              <a:rPr lang="en-US" dirty="0">
                <a:latin typeface="Arial" panose="020B0604020202020204" pitchFamily="34" charset="0"/>
                <a:cs typeface="Arial" panose="020B0604020202020204" pitchFamily="34" charset="0"/>
              </a:rPr>
              <a:t>Lets me use my creative side</a:t>
            </a:r>
          </a:p>
          <a:p>
            <a:r>
              <a:rPr lang="en-US" dirty="0">
                <a:latin typeface="Arial" panose="020B0604020202020204" pitchFamily="34" charset="0"/>
                <a:cs typeface="Arial" panose="020B0604020202020204" pitchFamily="34" charset="0"/>
              </a:rPr>
              <a:t>Bl0 Project </a:t>
            </a:r>
          </a:p>
          <a:p>
            <a:pPr lvl="1"/>
            <a:r>
              <a:rPr lang="en-US" dirty="0">
                <a:latin typeface="Arial" panose="020B0604020202020204" pitchFamily="34" charset="0"/>
                <a:cs typeface="Arial" panose="020B0604020202020204" pitchFamily="34" charset="0"/>
              </a:rPr>
              <a:t>Design change to eliminate Titanium Fittings driving change to build</a:t>
            </a:r>
          </a:p>
          <a:p>
            <a:pPr lvl="2"/>
            <a:r>
              <a:rPr lang="en-US" dirty="0">
                <a:latin typeface="Arial" panose="020B0604020202020204" pitchFamily="34" charset="0"/>
                <a:cs typeface="Arial" panose="020B0604020202020204" pitchFamily="34" charset="0"/>
              </a:rPr>
              <a:t>Fittings hard to install &amp; maintain –</a:t>
            </a:r>
          </a:p>
          <a:p>
            <a:pPr lvl="2"/>
            <a:r>
              <a:rPr lang="en-US" dirty="0">
                <a:latin typeface="Arial" panose="020B0604020202020204" pitchFamily="34" charset="0"/>
                <a:cs typeface="Arial" panose="020B0604020202020204" pitchFamily="34" charset="0"/>
              </a:rPr>
              <a:t>By removing them, they had to add structural </a:t>
            </a:r>
            <a:r>
              <a:rPr lang="en-US" dirty="0" err="1">
                <a:latin typeface="Arial" panose="020B0604020202020204" pitchFamily="34" charset="0"/>
                <a:cs typeface="Arial" panose="020B0604020202020204" pitchFamily="34" charset="0"/>
              </a:rPr>
              <a:t>integretiy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elsehere</a:t>
            </a:r>
            <a:r>
              <a:rPr lang="en-US" dirty="0">
                <a:latin typeface="Arial" panose="020B0604020202020204" pitchFamily="34" charset="0"/>
                <a:cs typeface="Arial" panose="020B0604020202020204" pitchFamily="34" charset="0"/>
              </a:rPr>
              <a:t> and implement design changes </a:t>
            </a:r>
          </a:p>
          <a:p>
            <a:pPr lvl="2"/>
            <a:r>
              <a:rPr lang="en-US" dirty="0">
                <a:latin typeface="Arial" panose="020B0604020202020204" pitchFamily="34" charset="0"/>
                <a:cs typeface="Arial" panose="020B0604020202020204" pitchFamily="34" charset="0"/>
              </a:rPr>
              <a:t>One change is the </a:t>
            </a:r>
            <a:r>
              <a:rPr lang="en-US" dirty="0" err="1">
                <a:latin typeface="Arial" panose="020B0604020202020204" pitchFamily="34" charset="0"/>
                <a:cs typeface="Arial" panose="020B0604020202020204" pitchFamily="34" charset="0"/>
              </a:rPr>
              <a:t>Buttline</a:t>
            </a:r>
            <a:r>
              <a:rPr lang="en-US" dirty="0">
                <a:latin typeface="Arial" panose="020B0604020202020204" pitchFamily="34" charset="0"/>
                <a:cs typeface="Arial" panose="020B0604020202020204" pitchFamily="34" charset="0"/>
              </a:rPr>
              <a:t> 0 project where the join of the horizontal </a:t>
            </a:r>
            <a:r>
              <a:rPr lang="en-US" dirty="0" err="1">
                <a:latin typeface="Arial" panose="020B0604020202020204" pitchFamily="34" charset="0"/>
                <a:cs typeface="Arial" panose="020B0604020202020204" pitchFamily="34" charset="0"/>
              </a:rPr>
              <a:t>stablizier</a:t>
            </a:r>
            <a:r>
              <a:rPr lang="en-US" dirty="0">
                <a:latin typeface="Arial" panose="020B0604020202020204" pitchFamily="34" charset="0"/>
                <a:cs typeface="Arial" panose="020B0604020202020204" pitchFamily="34" charset="0"/>
              </a:rPr>
              <a:t> used to be one segmented</a:t>
            </a:r>
          </a:p>
        </p:txBody>
      </p:sp>
    </p:spTree>
    <p:extLst>
      <p:ext uri="{BB962C8B-B14F-4D97-AF65-F5344CB8AC3E}">
        <p14:creationId xmlns:p14="http://schemas.microsoft.com/office/powerpoint/2010/main" val="179942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BD20B-9311-F2A7-9F17-B65C9CB02F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4FBD5F-38BF-6395-077B-16A4AF0A1E40}"/>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Stories Arsenal</a:t>
            </a:r>
          </a:p>
        </p:txBody>
      </p:sp>
      <p:sp>
        <p:nvSpPr>
          <p:cNvPr id="4" name="Rectangle 3">
            <a:extLst>
              <a:ext uri="{FF2B5EF4-FFF2-40B4-BE49-F238E27FC236}">
                <a16:creationId xmlns:a16="http://schemas.microsoft.com/office/drawing/2014/main" id="{13F16F24-42D3-0796-AD96-F1B50578D6AB}"/>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AEA060C0-6F12-9058-085A-C95525CE1063}"/>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7" name="Content Placeholder 11">
            <a:extLst>
              <a:ext uri="{FF2B5EF4-FFF2-40B4-BE49-F238E27FC236}">
                <a16:creationId xmlns:a16="http://schemas.microsoft.com/office/drawing/2014/main" id="{9D3A46DF-1DCE-E803-EB46-82514A129CA0}"/>
              </a:ext>
            </a:extLst>
          </p:cNvPr>
          <p:cNvSpPr txBox="1">
            <a:spLocks/>
          </p:cNvSpPr>
          <p:nvPr/>
        </p:nvSpPr>
        <p:spPr>
          <a:xfrm>
            <a:off x="751609" y="1615665"/>
            <a:ext cx="534439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Technical Win</a:t>
            </a:r>
          </a:p>
          <a:p>
            <a:r>
              <a:rPr lang="en-US" dirty="0">
                <a:latin typeface="Arial" panose="020B0604020202020204" pitchFamily="34" charset="0"/>
                <a:cs typeface="Arial" panose="020B0604020202020204" pitchFamily="34" charset="0"/>
              </a:rPr>
              <a:t>Failure or Recovery</a:t>
            </a:r>
          </a:p>
          <a:p>
            <a:r>
              <a:rPr lang="en-US" dirty="0">
                <a:latin typeface="Arial" panose="020B0604020202020204" pitchFamily="34" charset="0"/>
                <a:cs typeface="Arial" panose="020B0604020202020204" pitchFamily="34" charset="0"/>
              </a:rPr>
              <a:t>Tradeoff decision</a:t>
            </a:r>
          </a:p>
          <a:p>
            <a:r>
              <a:rPr lang="en-US" dirty="0">
                <a:latin typeface="Arial" panose="020B0604020202020204" pitchFamily="34" charset="0"/>
                <a:cs typeface="Arial" panose="020B0604020202020204" pitchFamily="34" charset="0"/>
              </a:rPr>
              <a:t>Cross-Functional Conflict</a:t>
            </a:r>
          </a:p>
          <a:p>
            <a:r>
              <a:rPr lang="en-US" dirty="0">
                <a:latin typeface="Arial" panose="020B0604020202020204" pitchFamily="34" charset="0"/>
                <a:cs typeface="Arial" panose="020B0604020202020204" pitchFamily="34" charset="0"/>
              </a:rPr>
              <a:t>Process Improvement</a:t>
            </a:r>
          </a:p>
          <a:p>
            <a:r>
              <a:rPr lang="en-US" dirty="0">
                <a:latin typeface="Arial" panose="020B0604020202020204" pitchFamily="34" charset="0"/>
                <a:cs typeface="Arial" panose="020B0604020202020204" pitchFamily="34" charset="0"/>
              </a:rPr>
              <a:t>Leadership / Ownership </a:t>
            </a:r>
          </a:p>
        </p:txBody>
      </p:sp>
    </p:spTree>
    <p:extLst>
      <p:ext uri="{BB962C8B-B14F-4D97-AF65-F5344CB8AC3E}">
        <p14:creationId xmlns:p14="http://schemas.microsoft.com/office/powerpoint/2010/main" val="21832085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5ECB2-B1B7-811E-15E3-4AA2D10CBE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FE27EC-CF87-1B0B-21B6-C8CC6F9BBAB5}"/>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High Level Explanation of Airplane </a:t>
            </a:r>
            <a:r>
              <a:rPr lang="en-US" sz="4000" b="1" dirty="0" err="1">
                <a:solidFill>
                  <a:schemeClr val="accent1"/>
                </a:solidFill>
                <a:latin typeface="Arial" panose="020B0604020202020204" pitchFamily="34" charset="0"/>
                <a:cs typeface="Arial" panose="020B0604020202020204" pitchFamily="34" charset="0"/>
              </a:rPr>
              <a:t>Mfg</a:t>
            </a:r>
            <a:endParaRPr lang="en-US" sz="4000" b="1" dirty="0">
              <a:solidFill>
                <a:schemeClr val="accent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DF1F443E-2AC6-3E26-C84B-33DED39C4EA7}"/>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E967C16A-6D3F-B315-5E3C-34D9A89945EB}"/>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12" name="Content Placeholder 11">
            <a:extLst>
              <a:ext uri="{FF2B5EF4-FFF2-40B4-BE49-F238E27FC236}">
                <a16:creationId xmlns:a16="http://schemas.microsoft.com/office/drawing/2014/main" id="{163224D7-F3F8-CBEE-9FBB-EBCB131FC82F}"/>
              </a:ext>
            </a:extLst>
          </p:cNvPr>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(60 seconds) </a:t>
            </a:r>
          </a:p>
          <a:p>
            <a:pPr marL="0" indent="0">
              <a:buNone/>
            </a:pPr>
            <a:r>
              <a:rPr lang="en-US" dirty="0">
                <a:latin typeface="Arial" panose="020B0604020202020204" pitchFamily="34" charset="0"/>
                <a:cs typeface="Arial" panose="020B0604020202020204" pitchFamily="34" charset="0"/>
              </a:rPr>
              <a:t>If I were to explain the Boeing Everett Site Factory in less than a minute (and my role) </a:t>
            </a:r>
          </a:p>
          <a:p>
            <a:r>
              <a:rPr lang="en-US" dirty="0">
                <a:latin typeface="Arial" panose="020B0604020202020204" pitchFamily="34" charset="0"/>
                <a:cs typeface="Arial" panose="020B0604020202020204" pitchFamily="34" charset="0"/>
              </a:rPr>
              <a:t>MSDC</a:t>
            </a:r>
          </a:p>
          <a:p>
            <a:r>
              <a:rPr lang="en-US" dirty="0">
                <a:latin typeface="Arial" panose="020B0604020202020204" pitchFamily="34" charset="0"/>
                <a:cs typeface="Arial" panose="020B0604020202020204" pitchFamily="34" charset="0"/>
              </a:rPr>
              <a:t>Supplier Parts (from Japan, Italy,) </a:t>
            </a:r>
            <a:r>
              <a:rPr lang="en-US" dirty="0">
                <a:latin typeface="Arial" panose="020B0604020202020204" pitchFamily="34" charset="0"/>
                <a:cs typeface="Arial" panose="020B0604020202020204" pitchFamily="34" charset="0"/>
                <a:sym typeface="Wingdings" panose="05000000000000000000" pitchFamily="2" charset="2"/>
              </a:rPr>
              <a:t> MSDC  AFT SI  Final Body Assembly </a:t>
            </a:r>
          </a:p>
          <a:p>
            <a:r>
              <a:rPr lang="en-US" dirty="0">
                <a:latin typeface="Arial" panose="020B0604020202020204" pitchFamily="34" charset="0"/>
                <a:cs typeface="Arial" panose="020B0604020202020204" pitchFamily="34" charset="0"/>
                <a:sym typeface="Wingdings" panose="05000000000000000000" pitchFamily="2" charset="2"/>
              </a:rPr>
              <a:t>Tooling Suppliers from local shops or Off the Shelf item</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7021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71331-0B6C-4A77-7030-22DF28F23D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F595A8-E6AF-4F2F-4D1D-9F1A9E10DD15}"/>
              </a:ext>
            </a:extLst>
          </p:cNvPr>
          <p:cNvSpPr>
            <a:spLocks noGrp="1"/>
          </p:cNvSpPr>
          <p:nvPr>
            <p:ph type="title"/>
          </p:nvPr>
        </p:nvSpPr>
        <p:spPr>
          <a:xfrm>
            <a:off x="374574" y="209319"/>
            <a:ext cx="10979226" cy="1086081"/>
          </a:xfrm>
        </p:spPr>
        <p:txBody>
          <a:bodyPr>
            <a:normAutofit fontScale="90000"/>
          </a:bodyPr>
          <a:lstStyle/>
          <a:p>
            <a:r>
              <a:rPr lang="en-US" sz="4000" b="1" dirty="0">
                <a:solidFill>
                  <a:schemeClr val="accent1"/>
                </a:solidFill>
                <a:latin typeface="Arial" panose="020B0604020202020204" pitchFamily="34" charset="0"/>
                <a:cs typeface="Arial" panose="020B0604020202020204" pitchFamily="34" charset="0"/>
              </a:rPr>
              <a:t>High Level Explanation of Infrared Detector/FPA</a:t>
            </a:r>
          </a:p>
        </p:txBody>
      </p:sp>
      <p:sp>
        <p:nvSpPr>
          <p:cNvPr id="4" name="Rectangle 3">
            <a:extLst>
              <a:ext uri="{FF2B5EF4-FFF2-40B4-BE49-F238E27FC236}">
                <a16:creationId xmlns:a16="http://schemas.microsoft.com/office/drawing/2014/main" id="{12CAA4CF-F11F-4FC7-BE92-CDD9B402F8E6}"/>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D67B19A1-ACB9-5739-FE54-62FCD82A7477}"/>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12" name="Content Placeholder 11">
            <a:extLst>
              <a:ext uri="{FF2B5EF4-FFF2-40B4-BE49-F238E27FC236}">
                <a16:creationId xmlns:a16="http://schemas.microsoft.com/office/drawing/2014/main" id="{5ECC63B5-0F93-42A9-866F-EAEDC852C986}"/>
              </a:ext>
            </a:extLst>
          </p:cNvPr>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(60 seconds) </a:t>
            </a:r>
          </a:p>
          <a:p>
            <a:pPr marL="0" indent="0">
              <a:buNone/>
            </a:pPr>
            <a:r>
              <a:rPr lang="en-US" dirty="0">
                <a:latin typeface="Arial" panose="020B0604020202020204" pitchFamily="34" charset="0"/>
                <a:cs typeface="Arial" panose="020B0604020202020204" pitchFamily="34" charset="0"/>
              </a:rPr>
              <a:t>If I were to explain the Dewar product in less than a minute (and my role) </a:t>
            </a:r>
          </a:p>
          <a:p>
            <a:r>
              <a:rPr lang="en-US" dirty="0">
                <a:latin typeface="Arial" panose="020B0604020202020204" pitchFamily="34" charset="0"/>
                <a:cs typeface="Arial" panose="020B0604020202020204" pitchFamily="34" charset="0"/>
              </a:rPr>
              <a:t>At my previous roles in Process &amp; </a:t>
            </a:r>
            <a:r>
              <a:rPr lang="en-US" dirty="0" err="1">
                <a:latin typeface="Arial" panose="020B0604020202020204" pitchFamily="34" charset="0"/>
                <a:cs typeface="Arial" panose="020B0604020202020204" pitchFamily="34" charset="0"/>
              </a:rPr>
              <a:t>Mfg</a:t>
            </a:r>
            <a:r>
              <a:rPr lang="en-US" dirty="0">
                <a:latin typeface="Arial" panose="020B0604020202020204" pitchFamily="34" charset="0"/>
                <a:cs typeface="Arial" panose="020B0604020202020204" pitchFamily="34" charset="0"/>
              </a:rPr>
              <a:t>, I worked on a product called IDDCA which is basically a mouth full for an infrared sensor and in the context of </a:t>
            </a:r>
          </a:p>
          <a:p>
            <a:pPr lvl="1"/>
            <a:r>
              <a:rPr lang="en-US" dirty="0">
                <a:latin typeface="Arial" panose="020B0604020202020204" pitchFamily="34" charset="0"/>
                <a:cs typeface="Arial" panose="020B0604020202020204" pitchFamily="34" charset="0"/>
              </a:rPr>
              <a:t>Application: Space Satellites / Fighter Jets / </a:t>
            </a:r>
          </a:p>
          <a:p>
            <a:pPr lvl="1"/>
            <a:r>
              <a:rPr lang="en-US" dirty="0">
                <a:latin typeface="Arial" panose="020B0604020202020204" pitchFamily="34" charset="0"/>
                <a:cs typeface="Arial" panose="020B0604020202020204" pitchFamily="34" charset="0"/>
              </a:rPr>
              <a:t>Cleanroom environment</a:t>
            </a:r>
          </a:p>
          <a:p>
            <a:r>
              <a:rPr lang="en-US" dirty="0">
                <a:latin typeface="Arial" panose="020B0604020202020204" pitchFamily="34" charset="0"/>
                <a:cs typeface="Arial" panose="020B0604020202020204" pitchFamily="34" charset="0"/>
              </a:rPr>
              <a:t>Happy to go into more technical detail if you’d like </a:t>
            </a:r>
          </a:p>
          <a:p>
            <a:pPr lvl="1"/>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39845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DF397-779D-22E1-BB34-AEB492C48A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F469C4-E389-8624-E1A1-E457AAD1DBCA}"/>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Process Engineering Overview</a:t>
            </a:r>
          </a:p>
        </p:txBody>
      </p:sp>
      <p:sp>
        <p:nvSpPr>
          <p:cNvPr id="4" name="Rectangle 3">
            <a:extLst>
              <a:ext uri="{FF2B5EF4-FFF2-40B4-BE49-F238E27FC236}">
                <a16:creationId xmlns:a16="http://schemas.microsoft.com/office/drawing/2014/main" id="{A2CD1A88-2621-B1E4-4683-E755533A0809}"/>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D4FF269-1B93-B5C9-25C9-175B736EECB1}"/>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12" name="Content Placeholder 11">
            <a:extLst>
              <a:ext uri="{FF2B5EF4-FFF2-40B4-BE49-F238E27FC236}">
                <a16:creationId xmlns:a16="http://schemas.microsoft.com/office/drawing/2014/main" id="{DC8FA0A1-D3A4-DE0E-8983-10E77950D865}"/>
              </a:ext>
            </a:extLst>
          </p:cNvPr>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My Process Engineering chapter I wanted to explore a more technical route in my career – the competitor had an open position and I took it </a:t>
            </a:r>
          </a:p>
          <a:p>
            <a:pPr lvl="1"/>
            <a:r>
              <a:rPr lang="en-US" dirty="0">
                <a:latin typeface="Arial" panose="020B0604020202020204" pitchFamily="34" charset="0"/>
                <a:cs typeface="Arial" panose="020B0604020202020204" pitchFamily="34" charset="0"/>
              </a:rPr>
              <a:t>Alignment Automation – </a:t>
            </a:r>
          </a:p>
          <a:p>
            <a:pPr lvl="2"/>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Laser Welding – </a:t>
            </a:r>
          </a:p>
          <a:p>
            <a:pPr lvl="2"/>
            <a:r>
              <a:rPr lang="en-US" dirty="0">
                <a:latin typeface="Arial" panose="020B0604020202020204" pitchFamily="34" charset="0"/>
                <a:cs typeface="Arial" panose="020B0604020202020204" pitchFamily="34" charset="0"/>
              </a:rPr>
              <a:t>Laser Weld Definition</a:t>
            </a:r>
          </a:p>
          <a:p>
            <a:pPr lvl="2"/>
            <a:r>
              <a:rPr lang="en-US" dirty="0">
                <a:latin typeface="Arial" panose="020B0604020202020204" pitchFamily="34" charset="0"/>
                <a:cs typeface="Arial" panose="020B0604020202020204" pitchFamily="34" charset="0"/>
              </a:rPr>
              <a:t>Context of FPA &amp; Dewars </a:t>
            </a:r>
          </a:p>
          <a:p>
            <a:pPr lvl="2"/>
            <a:r>
              <a:rPr lang="en-US" dirty="0">
                <a:latin typeface="Arial" panose="020B0604020202020204" pitchFamily="34" charset="0"/>
                <a:cs typeface="Arial" panose="020B0604020202020204" pitchFamily="34" charset="0"/>
              </a:rPr>
              <a:t>Process Engineering Practices</a:t>
            </a:r>
          </a:p>
          <a:p>
            <a:pPr lvl="3"/>
            <a:r>
              <a:rPr lang="en-US" dirty="0">
                <a:latin typeface="Arial" panose="020B0604020202020204" pitchFamily="34" charset="0"/>
                <a:cs typeface="Arial" panose="020B0604020202020204" pitchFamily="34" charset="0"/>
              </a:rPr>
              <a:t>Coupon Testing // Leak Check</a:t>
            </a:r>
          </a:p>
          <a:p>
            <a:pPr lvl="3"/>
            <a:r>
              <a:rPr lang="en-US" dirty="0" err="1">
                <a:latin typeface="Arial" panose="020B0604020202020204" pitchFamily="34" charset="0"/>
                <a:cs typeface="Arial" panose="020B0604020202020204" pitchFamily="34" charset="0"/>
              </a:rPr>
              <a:t>Cpk</a:t>
            </a:r>
            <a:endParaRPr lang="en-US" dirty="0">
              <a:latin typeface="Arial" panose="020B0604020202020204" pitchFamily="34" charset="0"/>
              <a:cs typeface="Arial" panose="020B0604020202020204" pitchFamily="34" charset="0"/>
            </a:endParaRPr>
          </a:p>
          <a:p>
            <a:pPr lvl="3"/>
            <a:r>
              <a:rPr lang="en-US" dirty="0">
                <a:latin typeface="Arial" panose="020B0604020202020204" pitchFamily="34" charset="0"/>
                <a:cs typeface="Arial" panose="020B0604020202020204" pitchFamily="34" charset="0"/>
              </a:rPr>
              <a:t>Reducing Variation &amp; Outliers &amp; Out of Control Process Trends</a:t>
            </a:r>
          </a:p>
          <a:p>
            <a:pPr lvl="2"/>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5464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490DB-AA79-0BF3-5827-520DD968BB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C94E8A-E44C-C248-5823-93F0BEEF9EFE}"/>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Manufacturing Engineering Overview</a:t>
            </a:r>
          </a:p>
        </p:txBody>
      </p:sp>
      <p:sp>
        <p:nvSpPr>
          <p:cNvPr id="4" name="Rectangle 3">
            <a:extLst>
              <a:ext uri="{FF2B5EF4-FFF2-40B4-BE49-F238E27FC236}">
                <a16:creationId xmlns:a16="http://schemas.microsoft.com/office/drawing/2014/main" id="{7F97B12B-5409-4E51-30CA-94B4B9AC271E}"/>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95052C3-54B5-2B0A-555D-02096CA2D02D}"/>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12" name="Content Placeholder 11">
            <a:extLst>
              <a:ext uri="{FF2B5EF4-FFF2-40B4-BE49-F238E27FC236}">
                <a16:creationId xmlns:a16="http://schemas.microsoft.com/office/drawing/2014/main" id="{582F02EF-E0B8-5E4E-EAD6-D83CA51FEC8D}"/>
              </a:ext>
            </a:extLst>
          </p:cNvPr>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First job out of college</a:t>
            </a:r>
          </a:p>
          <a:p>
            <a:pPr lvl="1"/>
            <a:r>
              <a:rPr lang="en-US" dirty="0">
                <a:latin typeface="Arial" panose="020B0604020202020204" pitchFamily="34" charset="0"/>
                <a:cs typeface="Arial" panose="020B0604020202020204" pitchFamily="34" charset="0"/>
              </a:rPr>
              <a:t>Space Program – followed a program from cradle to grave</a:t>
            </a:r>
          </a:p>
          <a:p>
            <a:pPr lvl="1"/>
            <a:r>
              <a:rPr lang="en-US" dirty="0">
                <a:latin typeface="Arial" panose="020B0604020202020204" pitchFamily="34" charset="0"/>
                <a:cs typeface="Arial" panose="020B0604020202020204" pitchFamily="34" charset="0"/>
              </a:rPr>
              <a:t>Space Requirements (Vacuum Bake, Outgassing, Cold Temperatures)</a:t>
            </a:r>
          </a:p>
          <a:p>
            <a:pPr lvl="1"/>
            <a:r>
              <a:rPr lang="en-US" dirty="0">
                <a:latin typeface="Arial" panose="020B0604020202020204" pitchFamily="34" charset="0"/>
                <a:cs typeface="Arial" panose="020B0604020202020204" pitchFamily="34" charset="0"/>
              </a:rPr>
              <a:t>By following the product, I was able to see many different processes</a:t>
            </a:r>
          </a:p>
          <a:p>
            <a:pPr lvl="2"/>
            <a:r>
              <a:rPr lang="en-US" dirty="0">
                <a:latin typeface="Arial" panose="020B0604020202020204" pitchFamily="34" charset="0"/>
                <a:cs typeface="Arial" panose="020B0604020202020204" pitchFamily="34" charset="0"/>
              </a:rPr>
              <a:t>Alignment, </a:t>
            </a:r>
            <a:r>
              <a:rPr lang="en-US" dirty="0" err="1">
                <a:latin typeface="Arial" panose="020B0604020202020204" pitchFamily="34" charset="0"/>
                <a:cs typeface="Arial" panose="020B0604020202020204" pitchFamily="34" charset="0"/>
              </a:rPr>
              <a:t>Wirebonding</a:t>
            </a:r>
            <a:r>
              <a:rPr lang="en-US" dirty="0">
                <a:latin typeface="Arial" panose="020B0604020202020204" pitchFamily="34" charset="0"/>
                <a:cs typeface="Arial" panose="020B0604020202020204" pitchFamily="34" charset="0"/>
              </a:rPr>
              <a:t>, Vibration Testing, Thermal Cycling, Adhesives</a:t>
            </a:r>
          </a:p>
          <a:p>
            <a:pPr lvl="1"/>
            <a:r>
              <a:rPr lang="en-US" dirty="0">
                <a:latin typeface="Arial" panose="020B0604020202020204" pitchFamily="34" charset="0"/>
                <a:cs typeface="Arial" panose="020B0604020202020204" pitchFamily="34" charset="0"/>
              </a:rPr>
              <a:t>Cleanroom environment</a:t>
            </a:r>
          </a:p>
        </p:txBody>
      </p:sp>
    </p:spTree>
    <p:extLst>
      <p:ext uri="{BB962C8B-B14F-4D97-AF65-F5344CB8AC3E}">
        <p14:creationId xmlns:p14="http://schemas.microsoft.com/office/powerpoint/2010/main" val="3440399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A40D9-4BE7-14CD-D646-B3C627615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BE9BA-C4A6-31A3-F8D4-F1B1127F5366}"/>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Common Situational Questions</a:t>
            </a:r>
          </a:p>
        </p:txBody>
      </p:sp>
      <p:sp>
        <p:nvSpPr>
          <p:cNvPr id="4" name="Rectangle 3">
            <a:extLst>
              <a:ext uri="{FF2B5EF4-FFF2-40B4-BE49-F238E27FC236}">
                <a16:creationId xmlns:a16="http://schemas.microsoft.com/office/drawing/2014/main" id="{41D7E56E-D94E-7158-C00D-124E4DCB3335}"/>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23F6AFB-E6FA-E9E7-A672-733C2C760314}"/>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12" name="Content Placeholder 11">
            <a:extLst>
              <a:ext uri="{FF2B5EF4-FFF2-40B4-BE49-F238E27FC236}">
                <a16:creationId xmlns:a16="http://schemas.microsoft.com/office/drawing/2014/main" id="{B7D711E9-2372-EE2F-1084-1BAABE961488}"/>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 My versatile background in different roles and industries aligns with </a:t>
            </a:r>
            <a:r>
              <a:rPr lang="en-US" dirty="0" err="1">
                <a:latin typeface="Arial" panose="020B0604020202020204" pitchFamily="34" charset="0"/>
                <a:cs typeface="Arial" panose="020B0604020202020204" pitchFamily="34" charset="0"/>
              </a:rPr>
              <a:t>Atlen’s</a:t>
            </a:r>
            <a:r>
              <a:rPr lang="en-US" dirty="0">
                <a:latin typeface="Arial" panose="020B0604020202020204" pitchFamily="34" charset="0"/>
                <a:cs typeface="Arial" panose="020B0604020202020204" pitchFamily="34" charset="0"/>
              </a:rPr>
              <a:t> diverse portfolio of products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Cleanroom Sensors to Commercial Aircrafts</a:t>
            </a:r>
          </a:p>
          <a:p>
            <a:r>
              <a:rPr lang="en-US" dirty="0">
                <a:latin typeface="Arial" panose="020B0604020202020204" pitchFamily="34" charset="0"/>
                <a:cs typeface="Arial" panose="020B0604020202020204" pitchFamily="34" charset="0"/>
              </a:rPr>
              <a:t>Manufacturing / Materials &amp; Process / Design</a:t>
            </a:r>
          </a:p>
          <a:p>
            <a:pPr lvl="1"/>
            <a:r>
              <a:rPr lang="en-US" dirty="0">
                <a:latin typeface="Arial" panose="020B0604020202020204" pitchFamily="34" charset="0"/>
                <a:cs typeface="Arial" panose="020B0604020202020204" pitchFamily="34" charset="0"/>
              </a:rPr>
              <a:t>Product Lifecycle (Concept to Design)</a:t>
            </a:r>
          </a:p>
          <a:p>
            <a:pPr lvl="1"/>
            <a:r>
              <a:rPr lang="en-US" dirty="0">
                <a:latin typeface="Arial" panose="020B0604020202020204" pitchFamily="34" charset="0"/>
                <a:cs typeface="Arial" panose="020B0604020202020204" pitchFamily="34" charset="0"/>
              </a:rPr>
              <a:t>Understanding the bigger picture</a:t>
            </a:r>
          </a:p>
          <a:p>
            <a:pPr lvl="1"/>
            <a:r>
              <a:rPr lang="en-US" dirty="0">
                <a:latin typeface="Arial" panose="020B0604020202020204" pitchFamily="34" charset="0"/>
                <a:cs typeface="Arial" panose="020B0604020202020204" pitchFamily="34" charset="0"/>
              </a:rPr>
              <a:t>Customers Upstream &amp; Downstream</a:t>
            </a:r>
          </a:p>
          <a:p>
            <a:pPr lvl="1"/>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2557B071-A9E5-06E4-C2F2-278C331231D4}"/>
              </a:ext>
            </a:extLst>
          </p:cNvPr>
          <p:cNvSpPr txBox="1"/>
          <p:nvPr/>
        </p:nvSpPr>
        <p:spPr>
          <a:xfrm>
            <a:off x="374574" y="1302405"/>
            <a:ext cx="10979226" cy="523220"/>
          </a:xfrm>
          <a:prstGeom prst="rect">
            <a:avLst/>
          </a:prstGeom>
          <a:noFill/>
        </p:spPr>
        <p:txBody>
          <a:bodyPr wrap="square">
            <a:spAutoFit/>
          </a:bodyPr>
          <a:lstStyle/>
          <a:p>
            <a:r>
              <a:rPr lang="en-US" sz="2800" b="1" i="1" dirty="0">
                <a:effectLst/>
                <a:latin typeface="Calibri" panose="020F0502020204030204" pitchFamily="34" charset="0"/>
              </a:rPr>
              <a:t>“Why would you be a good fit</a:t>
            </a:r>
            <a:r>
              <a:rPr lang="en-US" sz="2800" b="1" i="1" dirty="0">
                <a:latin typeface="Calibri" panose="020F0502020204030204" pitchFamily="34" charset="0"/>
              </a:rPr>
              <a:t> for this role?</a:t>
            </a:r>
            <a:endParaRPr lang="en-US" sz="2800" b="1" i="1" dirty="0"/>
          </a:p>
        </p:txBody>
      </p:sp>
    </p:spTree>
    <p:extLst>
      <p:ext uri="{BB962C8B-B14F-4D97-AF65-F5344CB8AC3E}">
        <p14:creationId xmlns:p14="http://schemas.microsoft.com/office/powerpoint/2010/main" val="3242206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8556B-9540-CC86-6587-12F878DC39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BC8003-FC33-0025-34A1-341E14FABF8B}"/>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Common Situational Questions</a:t>
            </a:r>
          </a:p>
        </p:txBody>
      </p:sp>
      <p:sp>
        <p:nvSpPr>
          <p:cNvPr id="4" name="Rectangle 3">
            <a:extLst>
              <a:ext uri="{FF2B5EF4-FFF2-40B4-BE49-F238E27FC236}">
                <a16:creationId xmlns:a16="http://schemas.microsoft.com/office/drawing/2014/main" id="{1D1AAC39-B8FB-D212-F32B-44E300829B14}"/>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1E74C14A-98A5-6D37-9D61-D9AC8EB5FB70}"/>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12" name="Content Placeholder 11">
            <a:extLst>
              <a:ext uri="{FF2B5EF4-FFF2-40B4-BE49-F238E27FC236}">
                <a16:creationId xmlns:a16="http://schemas.microsoft.com/office/drawing/2014/main" id="{0251B070-4FC2-712B-9D93-8D0FF504474F}"/>
              </a:ext>
            </a:extLst>
          </p:cNvPr>
          <p:cNvSpPr>
            <a:spLocks noGrp="1"/>
          </p:cNvSpPr>
          <p:nvPr>
            <p:ph idx="1"/>
          </p:nvPr>
        </p:nvSpPr>
        <p:spPr>
          <a:xfrm>
            <a:off x="838200" y="1825625"/>
            <a:ext cx="10515600" cy="4823056"/>
          </a:xfrm>
        </p:spPr>
        <p:txBody>
          <a:bodyPr>
            <a:normAutofit fontScale="77500" lnSpcReduction="20000"/>
          </a:bodyPr>
          <a:lstStyle/>
          <a:p>
            <a:r>
              <a:rPr lang="en-US" dirty="0">
                <a:latin typeface="Arial" panose="020B0604020202020204" pitchFamily="34" charset="0"/>
                <a:cs typeface="Arial" panose="020B0604020202020204" pitchFamily="34" charset="0"/>
              </a:rPr>
              <a:t> Growth</a:t>
            </a:r>
          </a:p>
          <a:p>
            <a:pPr lvl="1"/>
            <a:r>
              <a:rPr lang="en-US" dirty="0" err="1">
                <a:latin typeface="Arial" panose="020B0604020202020204" pitchFamily="34" charset="0"/>
                <a:cs typeface="Arial" panose="020B0604020202020204" pitchFamily="34" charset="0"/>
              </a:rPr>
              <a:t>Mfg</a:t>
            </a:r>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anose="05000000000000000000" pitchFamily="2" charset="2"/>
              </a:rPr>
              <a:t> Process : Challenge myself from a technical perspective</a:t>
            </a:r>
          </a:p>
          <a:p>
            <a:pPr lvl="1"/>
            <a:r>
              <a:rPr lang="en-US" dirty="0">
                <a:latin typeface="Arial" panose="020B0604020202020204" pitchFamily="34" charset="0"/>
                <a:cs typeface="Arial" panose="020B0604020202020204" pitchFamily="34" charset="0"/>
                <a:sym typeface="Wingdings" panose="05000000000000000000" pitchFamily="2" charset="2"/>
              </a:rPr>
              <a:t>Process  Process: Leadership opportunity</a:t>
            </a:r>
          </a:p>
          <a:p>
            <a:pPr lvl="1"/>
            <a:r>
              <a:rPr lang="en-US" dirty="0">
                <a:latin typeface="Arial" panose="020B0604020202020204" pitchFamily="34" charset="0"/>
                <a:cs typeface="Arial" panose="020B0604020202020204" pitchFamily="34" charset="0"/>
                <a:sym typeface="Wingdings" panose="05000000000000000000" pitchFamily="2" charset="2"/>
              </a:rPr>
              <a:t>Process  Design: Working on a new product &amp; aligned</a:t>
            </a:r>
          </a:p>
          <a:p>
            <a:pPr marL="457200" lvl="1" indent="0">
              <a:buNone/>
            </a:pPr>
            <a:endParaRPr lang="en-US" dirty="0">
              <a:latin typeface="Arial" panose="020B0604020202020204" pitchFamily="34" charset="0"/>
              <a:cs typeface="Arial" panose="020B0604020202020204" pitchFamily="34" charset="0"/>
              <a:sym typeface="Wingdings" panose="05000000000000000000" pitchFamily="2" charset="2"/>
            </a:endParaRPr>
          </a:p>
          <a:p>
            <a:r>
              <a:rPr lang="en-US" dirty="0">
                <a:latin typeface="Arial" panose="020B0604020202020204" pitchFamily="34" charset="0"/>
                <a:cs typeface="Arial" panose="020B0604020202020204" pitchFamily="34" charset="0"/>
                <a:sym typeface="Wingdings" panose="05000000000000000000" pitchFamily="2" charset="2"/>
              </a:rPr>
              <a:t>Early Career Focus is Development and Growth</a:t>
            </a:r>
          </a:p>
          <a:p>
            <a:pPr lvl="1"/>
            <a:r>
              <a:rPr lang="en-US" dirty="0">
                <a:latin typeface="Arial" panose="020B0604020202020204" pitchFamily="34" charset="0"/>
                <a:cs typeface="Arial" panose="020B0604020202020204" pitchFamily="34" charset="0"/>
                <a:sym typeface="Wingdings" panose="05000000000000000000" pitchFamily="2" charset="2"/>
              </a:rPr>
              <a:t>Seeing the product from different angles </a:t>
            </a:r>
          </a:p>
          <a:p>
            <a:r>
              <a:rPr lang="en-US" dirty="0">
                <a:latin typeface="Arial" panose="020B0604020202020204" pitchFamily="34" charset="0"/>
                <a:cs typeface="Arial" panose="020B0604020202020204" pitchFamily="34" charset="0"/>
                <a:sym typeface="Wingdings" panose="05000000000000000000" pitchFamily="2" charset="2"/>
              </a:rPr>
              <a:t>Working on Aircrafts give me pride and seeing my impact in everyday life </a:t>
            </a:r>
          </a:p>
          <a:p>
            <a:endParaRPr lang="en-US" dirty="0">
              <a:latin typeface="Arial" panose="020B0604020202020204" pitchFamily="34" charset="0"/>
              <a:cs typeface="Arial" panose="020B0604020202020204" pitchFamily="34" charset="0"/>
              <a:sym typeface="Wingdings" panose="05000000000000000000" pitchFamily="2" charset="2"/>
            </a:endParaRPr>
          </a:p>
          <a:p>
            <a:r>
              <a:rPr lang="en-US" dirty="0">
                <a:latin typeface="Arial" panose="020B0604020202020204" pitchFamily="34" charset="0"/>
                <a:cs typeface="Arial" panose="020B0604020202020204" pitchFamily="34" charset="0"/>
                <a:sym typeface="Wingdings" panose="05000000000000000000" pitchFamily="2" charset="2"/>
              </a:rPr>
              <a:t>Some companies do a rotational program to be exposed to different roles and I took the scenic route</a:t>
            </a:r>
          </a:p>
          <a:p>
            <a:pPr lvl="1"/>
            <a:r>
              <a:rPr lang="en-US" dirty="0">
                <a:latin typeface="Arial" panose="020B0604020202020204" pitchFamily="34" charset="0"/>
                <a:cs typeface="Arial" panose="020B0604020202020204" pitchFamily="34" charset="0"/>
                <a:sym typeface="Wingdings" panose="05000000000000000000" pitchFamily="2" charset="2"/>
              </a:rPr>
              <a:t>But now I have a better understanding of what I want in a new role</a:t>
            </a:r>
          </a:p>
          <a:p>
            <a:pPr lvl="2"/>
            <a:r>
              <a:rPr lang="en-US" dirty="0">
                <a:latin typeface="Arial" panose="020B0604020202020204" pitchFamily="34" charset="0"/>
                <a:cs typeface="Arial" panose="020B0604020202020204" pitchFamily="34" charset="0"/>
                <a:sym typeface="Wingdings" panose="05000000000000000000" pitchFamily="2" charset="2"/>
              </a:rPr>
              <a:t>Good team / Bigger Picture / Creativity to use my technical engineering skills / Opportunity to go beyond Individual Contributor and Manage a program or team</a:t>
            </a:r>
          </a:p>
          <a:p>
            <a:r>
              <a:rPr lang="en-US" dirty="0">
                <a:latin typeface="Arial" panose="020B0604020202020204" pitchFamily="34" charset="0"/>
                <a:cs typeface="Arial" panose="020B0604020202020204" pitchFamily="34" charset="0"/>
                <a:sym typeface="Wingdings" panose="05000000000000000000" pitchFamily="2" charset="2"/>
              </a:rPr>
              <a:t>Sometimes you have to prioritize your career // Sometimes you have to jump even if </a:t>
            </a:r>
            <a:r>
              <a:rPr lang="en-US" dirty="0" err="1">
                <a:latin typeface="Arial" panose="020B0604020202020204" pitchFamily="34" charset="0"/>
                <a:cs typeface="Arial" panose="020B0604020202020204" pitchFamily="34" charset="0"/>
                <a:sym typeface="Wingdings" panose="05000000000000000000" pitchFamily="2" charset="2"/>
              </a:rPr>
              <a:t>youre</a:t>
            </a:r>
            <a:r>
              <a:rPr lang="en-US" dirty="0">
                <a:latin typeface="Arial" panose="020B0604020202020204" pitchFamily="34" charset="0"/>
                <a:cs typeface="Arial" panose="020B0604020202020204" pitchFamily="34" charset="0"/>
                <a:sym typeface="Wingdings" panose="05000000000000000000" pitchFamily="2" charset="2"/>
              </a:rPr>
              <a:t> not sure</a:t>
            </a:r>
          </a:p>
          <a:p>
            <a:pPr lvl="1"/>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34B711F-400B-2E6A-564D-AD8516E6C83F}"/>
              </a:ext>
            </a:extLst>
          </p:cNvPr>
          <p:cNvSpPr txBox="1"/>
          <p:nvPr/>
        </p:nvSpPr>
        <p:spPr>
          <a:xfrm>
            <a:off x="374574" y="1302405"/>
            <a:ext cx="10979226" cy="523220"/>
          </a:xfrm>
          <a:prstGeom prst="rect">
            <a:avLst/>
          </a:prstGeom>
          <a:noFill/>
        </p:spPr>
        <p:txBody>
          <a:bodyPr wrap="square">
            <a:spAutoFit/>
          </a:bodyPr>
          <a:lstStyle/>
          <a:p>
            <a:r>
              <a:rPr lang="en-US" sz="2800" b="1" i="1" dirty="0">
                <a:effectLst/>
                <a:latin typeface="Calibri" panose="020F0502020204030204" pitchFamily="34" charset="0"/>
              </a:rPr>
              <a:t>“W</a:t>
            </a:r>
            <a:r>
              <a:rPr lang="en-US" sz="2800" b="1" i="1" dirty="0">
                <a:latin typeface="Calibri" panose="020F0502020204030204" pitchFamily="34" charset="0"/>
              </a:rPr>
              <a:t>hat was your reason for leaving each role?”</a:t>
            </a:r>
            <a:endParaRPr lang="en-US" sz="2800" b="1" i="1" dirty="0"/>
          </a:p>
        </p:txBody>
      </p:sp>
    </p:spTree>
    <p:extLst>
      <p:ext uri="{BB962C8B-B14F-4D97-AF65-F5344CB8AC3E}">
        <p14:creationId xmlns:p14="http://schemas.microsoft.com/office/powerpoint/2010/main" val="938905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B352E-3BAE-3FC5-83E7-EF31A7C390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B5A8D9-0074-C3EB-B7F1-4487E40CB1F4}"/>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Agenda</a:t>
            </a:r>
          </a:p>
        </p:txBody>
      </p:sp>
      <p:sp>
        <p:nvSpPr>
          <p:cNvPr id="3" name="Content Placeholder 2">
            <a:extLst>
              <a:ext uri="{FF2B5EF4-FFF2-40B4-BE49-F238E27FC236}">
                <a16:creationId xmlns:a16="http://schemas.microsoft.com/office/drawing/2014/main" id="{8634B1E8-5ABF-58F3-6E0F-34BE667DACDB}"/>
              </a:ext>
            </a:extLst>
          </p:cNvPr>
          <p:cNvSpPr>
            <a:spLocks noGrp="1"/>
          </p:cNvSpPr>
          <p:nvPr>
            <p:ph idx="1"/>
          </p:nvPr>
        </p:nvSpPr>
        <p:spPr>
          <a:xfrm>
            <a:off x="451692" y="1615664"/>
            <a:ext cx="10902108" cy="4691007"/>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Sections:</a:t>
            </a:r>
          </a:p>
          <a:p>
            <a:pPr lvl="1"/>
            <a:r>
              <a:rPr lang="en-US" dirty="0">
                <a:latin typeface="Arial" panose="020B0604020202020204" pitchFamily="34" charset="0"/>
                <a:cs typeface="Arial" panose="020B0604020202020204" pitchFamily="34" charset="0"/>
              </a:rPr>
              <a:t>Career Journey</a:t>
            </a:r>
          </a:p>
          <a:p>
            <a:pPr lvl="2"/>
            <a:r>
              <a:rPr lang="en-US" dirty="0">
                <a:latin typeface="Arial" panose="020B0604020202020204" pitchFamily="34" charset="0"/>
                <a:cs typeface="Arial" panose="020B0604020202020204" pitchFamily="34" charset="0"/>
              </a:rPr>
              <a:t>Manufacturing</a:t>
            </a:r>
          </a:p>
          <a:p>
            <a:pPr lvl="2"/>
            <a:r>
              <a:rPr lang="en-US" dirty="0">
                <a:latin typeface="Arial" panose="020B0604020202020204" pitchFamily="34" charset="0"/>
                <a:cs typeface="Arial" panose="020B0604020202020204" pitchFamily="34" charset="0"/>
              </a:rPr>
              <a:t>Process</a:t>
            </a:r>
          </a:p>
          <a:p>
            <a:pPr lvl="2"/>
            <a:r>
              <a:rPr lang="en-US" dirty="0">
                <a:latin typeface="Arial" panose="020B0604020202020204" pitchFamily="34" charset="0"/>
                <a:cs typeface="Arial" panose="020B0604020202020204" pitchFamily="34" charset="0"/>
              </a:rPr>
              <a:t>Design</a:t>
            </a:r>
          </a:p>
          <a:p>
            <a:pPr lvl="1"/>
            <a:r>
              <a:rPr lang="en-US" dirty="0">
                <a:latin typeface="Arial" panose="020B0604020202020204" pitchFamily="34" charset="0"/>
                <a:cs typeface="Arial" panose="020B0604020202020204" pitchFamily="34" charset="0"/>
              </a:rPr>
              <a:t>Personal Reflection</a:t>
            </a:r>
          </a:p>
          <a:p>
            <a:pPr lvl="2"/>
            <a:r>
              <a:rPr lang="en-US" dirty="0">
                <a:latin typeface="Arial" panose="020B0604020202020204" pitchFamily="34" charset="0"/>
                <a:cs typeface="Arial" panose="020B0604020202020204" pitchFamily="34" charset="0"/>
              </a:rPr>
              <a:t>Important vs Urgent</a:t>
            </a:r>
          </a:p>
          <a:p>
            <a:pPr lvl="2"/>
            <a:r>
              <a:rPr lang="en-US" dirty="0">
                <a:latin typeface="Arial" panose="020B0604020202020204" pitchFamily="34" charset="0"/>
                <a:cs typeface="Arial" panose="020B0604020202020204" pitchFamily="34" charset="0"/>
              </a:rPr>
              <a:t>Creative Spaces</a:t>
            </a:r>
          </a:p>
          <a:p>
            <a:pPr lvl="2"/>
            <a:r>
              <a:rPr lang="en-US" dirty="0">
                <a:latin typeface="Arial" panose="020B0604020202020204" pitchFamily="34" charset="0"/>
                <a:cs typeface="Arial" panose="020B0604020202020204" pitchFamily="34" charset="0"/>
              </a:rPr>
              <a:t>My Ideal Life</a:t>
            </a:r>
          </a:p>
          <a:p>
            <a:pPr lvl="2"/>
            <a:r>
              <a:rPr lang="en-US" dirty="0">
                <a:latin typeface="Arial" panose="020B0604020202020204" pitchFamily="34" charset="0"/>
                <a:cs typeface="Arial" panose="020B0604020202020204" pitchFamily="34" charset="0"/>
              </a:rPr>
              <a:t>The Gap vs The Gain</a:t>
            </a:r>
          </a:p>
          <a:p>
            <a:pPr lvl="1"/>
            <a:r>
              <a:rPr lang="en-US" dirty="0">
                <a:latin typeface="Arial" panose="020B0604020202020204" pitchFamily="34" charset="0"/>
                <a:cs typeface="Arial" panose="020B0604020202020204" pitchFamily="34" charset="0"/>
              </a:rPr>
              <a:t>Taking Action</a:t>
            </a:r>
          </a:p>
          <a:p>
            <a:pPr lvl="2"/>
            <a:r>
              <a:rPr lang="en-US" dirty="0">
                <a:latin typeface="Arial" panose="020B0604020202020204" pitchFamily="34" charset="0"/>
                <a:cs typeface="Arial" panose="020B0604020202020204" pitchFamily="34" charset="0"/>
              </a:rPr>
              <a:t>Informational Interviews</a:t>
            </a:r>
          </a:p>
          <a:p>
            <a:pPr lvl="2"/>
            <a:r>
              <a:rPr lang="en-US" dirty="0">
                <a:latin typeface="Arial" panose="020B0604020202020204" pitchFamily="34" charset="0"/>
                <a:cs typeface="Arial" panose="020B0604020202020204" pitchFamily="34" charset="0"/>
              </a:rPr>
              <a:t>My next chapter</a:t>
            </a:r>
          </a:p>
          <a:p>
            <a:pPr lvl="2"/>
            <a:r>
              <a:rPr lang="en-US" dirty="0">
                <a:latin typeface="Arial" panose="020B0604020202020204" pitchFamily="34" charset="0"/>
                <a:cs typeface="Arial" panose="020B0604020202020204" pitchFamily="34" charset="0"/>
              </a:rPr>
              <a:t>Finding my voice</a:t>
            </a:r>
          </a:p>
        </p:txBody>
      </p:sp>
      <p:sp>
        <p:nvSpPr>
          <p:cNvPr id="4" name="Rectangle 3">
            <a:extLst>
              <a:ext uri="{FF2B5EF4-FFF2-40B4-BE49-F238E27FC236}">
                <a16:creationId xmlns:a16="http://schemas.microsoft.com/office/drawing/2014/main" id="{4986F3E4-7C67-745B-9620-F7227663A3AA}"/>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2E3B165D-BDEC-9107-3407-408E1A3A19B2}"/>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41532234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34BD3-CC64-6AF5-7BF2-F34B27B4AD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02A79C-1AA5-3C90-6DC1-E2D4DB6D9413}"/>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Stories Arsenal</a:t>
            </a:r>
          </a:p>
        </p:txBody>
      </p:sp>
      <p:sp>
        <p:nvSpPr>
          <p:cNvPr id="4" name="Rectangle 3">
            <a:extLst>
              <a:ext uri="{FF2B5EF4-FFF2-40B4-BE49-F238E27FC236}">
                <a16:creationId xmlns:a16="http://schemas.microsoft.com/office/drawing/2014/main" id="{AF050865-A88D-CE84-1AF3-8B03D289A00D}"/>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EE21584-009D-D020-308B-BF7DD082C218}"/>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12" name="Content Placeholder 11">
            <a:extLst>
              <a:ext uri="{FF2B5EF4-FFF2-40B4-BE49-F238E27FC236}">
                <a16:creationId xmlns:a16="http://schemas.microsoft.com/office/drawing/2014/main" id="{D85F1671-EB71-0DD9-56A8-5F9DD3D98DF5}"/>
              </a:ext>
            </a:extLst>
          </p:cNvPr>
          <p:cNvSpPr>
            <a:spLocks noGrp="1"/>
          </p:cNvSpPr>
          <p:nvPr>
            <p:ph idx="1"/>
          </p:nvPr>
        </p:nvSpPr>
        <p:spPr>
          <a:xfrm>
            <a:off x="838200" y="1825625"/>
            <a:ext cx="5344391" cy="4351338"/>
          </a:xfrm>
        </p:spPr>
        <p:txBody>
          <a:bodyPr>
            <a:normAutofit/>
          </a:bodyPr>
          <a:lstStyle/>
          <a:p>
            <a:r>
              <a:rPr lang="en-US" dirty="0">
                <a:latin typeface="Arial" panose="020B0604020202020204" pitchFamily="34" charset="0"/>
                <a:cs typeface="Arial" panose="020B0604020202020204" pitchFamily="34" charset="0"/>
              </a:rPr>
              <a:t>Tooling</a:t>
            </a:r>
          </a:p>
          <a:p>
            <a:pPr lvl="1"/>
            <a:r>
              <a:rPr lang="en-US" dirty="0">
                <a:latin typeface="Arial" panose="020B0604020202020204" pitchFamily="34" charset="0"/>
                <a:cs typeface="Arial" panose="020B0604020202020204" pitchFamily="34" charset="0"/>
              </a:rPr>
              <a:t>PCU Safety</a:t>
            </a:r>
          </a:p>
          <a:p>
            <a:pPr lvl="1"/>
            <a:r>
              <a:rPr lang="en-US" dirty="0">
                <a:latin typeface="Arial" panose="020B0604020202020204" pitchFamily="34" charset="0"/>
                <a:cs typeface="Arial" panose="020B0604020202020204" pitchFamily="34" charset="0"/>
              </a:rPr>
              <a:t>BL0</a:t>
            </a:r>
          </a:p>
          <a:p>
            <a:r>
              <a:rPr lang="en-US" dirty="0">
                <a:latin typeface="Arial" panose="020B0604020202020204" pitchFamily="34" charset="0"/>
                <a:cs typeface="Arial" panose="020B0604020202020204" pitchFamily="34" charset="0"/>
              </a:rPr>
              <a:t>Process</a:t>
            </a:r>
          </a:p>
          <a:p>
            <a:pPr lvl="1"/>
            <a:r>
              <a:rPr lang="en-US" dirty="0">
                <a:latin typeface="Arial" panose="020B0604020202020204" pitchFamily="34" charset="0"/>
                <a:cs typeface="Arial" panose="020B0604020202020204" pitchFamily="34" charset="0"/>
              </a:rPr>
              <a:t>MRSI</a:t>
            </a:r>
          </a:p>
          <a:p>
            <a:pPr lvl="1"/>
            <a:r>
              <a:rPr lang="en-US" dirty="0">
                <a:latin typeface="Arial" panose="020B0604020202020204" pitchFamily="34" charset="0"/>
                <a:cs typeface="Arial" panose="020B0604020202020204" pitchFamily="34" charset="0"/>
              </a:rPr>
              <a:t>Laser Weld Capital Project</a:t>
            </a:r>
          </a:p>
          <a:p>
            <a:r>
              <a:rPr lang="en-US" dirty="0" err="1">
                <a:latin typeface="Arial" panose="020B0604020202020204" pitchFamily="34" charset="0"/>
                <a:cs typeface="Arial" panose="020B0604020202020204" pitchFamily="34" charset="0"/>
              </a:rPr>
              <a:t>Mfg</a:t>
            </a:r>
            <a:r>
              <a:rPr lang="en-US" dirty="0">
                <a:latin typeface="Arial" panose="020B0604020202020204" pitchFamily="34" charset="0"/>
                <a:cs typeface="Arial" panose="020B0604020202020204" pitchFamily="34" charset="0"/>
              </a:rPr>
              <a:t> </a:t>
            </a:r>
          </a:p>
          <a:p>
            <a:pPr lvl="1"/>
            <a:r>
              <a:rPr lang="en-US" dirty="0">
                <a:latin typeface="Arial" panose="020B0604020202020204" pitchFamily="34" charset="0"/>
                <a:cs typeface="Arial" panose="020B0604020202020204" pitchFamily="34" charset="0"/>
              </a:rPr>
              <a:t>Goldwing</a:t>
            </a:r>
          </a:p>
          <a:p>
            <a:pPr lvl="1"/>
            <a:r>
              <a:rPr lang="en-US" dirty="0">
                <a:latin typeface="Arial" panose="020B0604020202020204" pitchFamily="34" charset="0"/>
                <a:cs typeface="Arial" panose="020B0604020202020204" pitchFamily="34" charset="0"/>
              </a:rPr>
              <a:t>Friday evening</a:t>
            </a:r>
          </a:p>
        </p:txBody>
      </p:sp>
      <p:sp>
        <p:nvSpPr>
          <p:cNvPr id="7" name="Content Placeholder 11">
            <a:extLst>
              <a:ext uri="{FF2B5EF4-FFF2-40B4-BE49-F238E27FC236}">
                <a16:creationId xmlns:a16="http://schemas.microsoft.com/office/drawing/2014/main" id="{3EE1F229-88D9-D6E6-3854-C8F9E33F4201}"/>
              </a:ext>
            </a:extLst>
          </p:cNvPr>
          <p:cNvSpPr txBox="1">
            <a:spLocks/>
          </p:cNvSpPr>
          <p:nvPr/>
        </p:nvSpPr>
        <p:spPr>
          <a:xfrm>
            <a:off x="6331527" y="1791277"/>
            <a:ext cx="534439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Technical Win</a:t>
            </a:r>
          </a:p>
          <a:p>
            <a:r>
              <a:rPr lang="en-US" dirty="0">
                <a:latin typeface="Arial" panose="020B0604020202020204" pitchFamily="34" charset="0"/>
                <a:cs typeface="Arial" panose="020B0604020202020204" pitchFamily="34" charset="0"/>
              </a:rPr>
              <a:t>Failure or Recovery</a:t>
            </a:r>
          </a:p>
          <a:p>
            <a:r>
              <a:rPr lang="en-US" dirty="0">
                <a:latin typeface="Arial" panose="020B0604020202020204" pitchFamily="34" charset="0"/>
                <a:cs typeface="Arial" panose="020B0604020202020204" pitchFamily="34" charset="0"/>
              </a:rPr>
              <a:t>Tradeoff decision</a:t>
            </a:r>
          </a:p>
          <a:p>
            <a:r>
              <a:rPr lang="en-US" dirty="0">
                <a:latin typeface="Arial" panose="020B0604020202020204" pitchFamily="34" charset="0"/>
                <a:cs typeface="Arial" panose="020B0604020202020204" pitchFamily="34" charset="0"/>
              </a:rPr>
              <a:t>Cross-Functional Conflict</a:t>
            </a:r>
          </a:p>
          <a:p>
            <a:r>
              <a:rPr lang="en-US" dirty="0">
                <a:latin typeface="Arial" panose="020B0604020202020204" pitchFamily="34" charset="0"/>
                <a:cs typeface="Arial" panose="020B0604020202020204" pitchFamily="34" charset="0"/>
              </a:rPr>
              <a:t>Process Improvement</a:t>
            </a:r>
          </a:p>
          <a:p>
            <a:r>
              <a:rPr lang="en-US" dirty="0">
                <a:latin typeface="Arial" panose="020B0604020202020204" pitchFamily="34" charset="0"/>
                <a:cs typeface="Arial" panose="020B0604020202020204" pitchFamily="34" charset="0"/>
              </a:rPr>
              <a:t>Leadership / Ownership </a:t>
            </a:r>
          </a:p>
        </p:txBody>
      </p:sp>
    </p:spTree>
    <p:extLst>
      <p:ext uri="{BB962C8B-B14F-4D97-AF65-F5344CB8AC3E}">
        <p14:creationId xmlns:p14="http://schemas.microsoft.com/office/powerpoint/2010/main" val="3807760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E522C-EED1-279A-11FF-8B19CFCCA1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5D813-FA8A-9AA4-1548-11992AD7FDCD}"/>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Stories Arsenal: BL0</a:t>
            </a:r>
          </a:p>
        </p:txBody>
      </p:sp>
      <p:sp>
        <p:nvSpPr>
          <p:cNvPr id="4" name="Rectangle 3">
            <a:extLst>
              <a:ext uri="{FF2B5EF4-FFF2-40B4-BE49-F238E27FC236}">
                <a16:creationId xmlns:a16="http://schemas.microsoft.com/office/drawing/2014/main" id="{31749F40-624E-2AA2-0B4B-4384C1AA9D8E}"/>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25F55089-79C9-6F4F-EFF8-EC373C982007}"/>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12" name="Content Placeholder 11">
            <a:extLst>
              <a:ext uri="{FF2B5EF4-FFF2-40B4-BE49-F238E27FC236}">
                <a16:creationId xmlns:a16="http://schemas.microsoft.com/office/drawing/2014/main" id="{A8540DC6-38E2-A61C-FDBF-0C3403BCA1C7}"/>
              </a:ext>
            </a:extLst>
          </p:cNvPr>
          <p:cNvSpPr>
            <a:spLocks noGrp="1"/>
          </p:cNvSpPr>
          <p:nvPr>
            <p:ph idx="1"/>
          </p:nvPr>
        </p:nvSpPr>
        <p:spPr>
          <a:xfrm>
            <a:off x="838200" y="1615665"/>
            <a:ext cx="7439526" cy="4561298"/>
          </a:xfrm>
        </p:spPr>
        <p:txBody>
          <a:bodyPr>
            <a:normAutofit fontScale="77500" lnSpcReduction="20000"/>
          </a:bodyPr>
          <a:lstStyle/>
          <a:p>
            <a:pPr marL="0" indent="0">
              <a:buNone/>
            </a:pPr>
            <a:r>
              <a:rPr lang="en-US" dirty="0">
                <a:latin typeface="Arial" panose="020B0604020202020204" pitchFamily="34" charset="0"/>
                <a:cs typeface="Arial" panose="020B0604020202020204" pitchFamily="34" charset="0"/>
              </a:rPr>
              <a:t>Story Telling:</a:t>
            </a:r>
          </a:p>
          <a:p>
            <a:r>
              <a:rPr lang="en-US" dirty="0">
                <a:latin typeface="Arial" panose="020B0604020202020204" pitchFamily="34" charset="0"/>
                <a:cs typeface="Arial" panose="020B0604020202020204" pitchFamily="34" charset="0"/>
              </a:rPr>
              <a:t>Context: </a:t>
            </a:r>
          </a:p>
          <a:p>
            <a:pPr lvl="1"/>
            <a:r>
              <a:rPr lang="en-US" dirty="0">
                <a:latin typeface="Arial" panose="020B0604020202020204" pitchFamily="34" charset="0"/>
                <a:cs typeface="Arial" panose="020B0604020202020204" pitchFamily="34" charset="0"/>
              </a:rPr>
              <a:t>New Design Change: Titanium Fittings Causing Design changes throughout build</a:t>
            </a:r>
          </a:p>
          <a:p>
            <a:pPr lvl="1"/>
            <a:r>
              <a:rPr lang="en-US" dirty="0">
                <a:latin typeface="Arial" panose="020B0604020202020204" pitchFamily="34" charset="0"/>
                <a:cs typeface="Arial" panose="020B0604020202020204" pitchFamily="34" charset="0"/>
              </a:rPr>
              <a:t>MSDC Team have to redesign new build process and require new tooling</a:t>
            </a:r>
          </a:p>
          <a:p>
            <a:r>
              <a:rPr lang="en-US" dirty="0">
                <a:latin typeface="Arial" panose="020B0604020202020204" pitchFamily="34" charset="0"/>
                <a:cs typeface="Arial" panose="020B0604020202020204" pitchFamily="34" charset="0"/>
              </a:rPr>
              <a:t>My Role</a:t>
            </a:r>
          </a:p>
          <a:p>
            <a:pPr lvl="1"/>
            <a:r>
              <a:rPr lang="en-US" dirty="0">
                <a:latin typeface="Arial" panose="020B0604020202020204" pitchFamily="34" charset="0"/>
                <a:cs typeface="Arial" panose="020B0604020202020204" pitchFamily="34" charset="0"/>
              </a:rPr>
              <a:t>Design new Tooling // understanding the process</a:t>
            </a:r>
          </a:p>
          <a:p>
            <a:r>
              <a:rPr lang="en-US" dirty="0">
                <a:latin typeface="Arial" panose="020B0604020202020204" pitchFamily="34" charset="0"/>
                <a:cs typeface="Arial" panose="020B0604020202020204" pitchFamily="34" charset="0"/>
              </a:rPr>
              <a:t>Key decision</a:t>
            </a:r>
          </a:p>
          <a:p>
            <a:pPr lvl="1"/>
            <a:r>
              <a:rPr lang="en-US" dirty="0">
                <a:latin typeface="Arial" panose="020B0604020202020204" pitchFamily="34" charset="0"/>
                <a:cs typeface="Arial" panose="020B0604020202020204" pitchFamily="34" charset="0"/>
              </a:rPr>
              <a:t>Airbag Process</a:t>
            </a:r>
          </a:p>
          <a:p>
            <a:r>
              <a:rPr lang="en-US" dirty="0">
                <a:latin typeface="Arial" panose="020B0604020202020204" pitchFamily="34" charset="0"/>
                <a:cs typeface="Arial" panose="020B0604020202020204" pitchFamily="34" charset="0"/>
              </a:rPr>
              <a:t>Result</a:t>
            </a:r>
          </a:p>
          <a:p>
            <a:pPr lvl="1"/>
            <a:r>
              <a:rPr lang="en-US" dirty="0">
                <a:latin typeface="Arial" panose="020B0604020202020204" pitchFamily="34" charset="0"/>
                <a:cs typeface="Arial" panose="020B0604020202020204" pitchFamily="34" charset="0"/>
              </a:rPr>
              <a:t>Ongoing // Designs submitted</a:t>
            </a:r>
          </a:p>
          <a:p>
            <a:r>
              <a:rPr lang="en-US" dirty="0">
                <a:latin typeface="Arial" panose="020B0604020202020204" pitchFamily="34" charset="0"/>
                <a:cs typeface="Arial" panose="020B0604020202020204" pitchFamily="34" charset="0"/>
              </a:rPr>
              <a:t>Lesson </a:t>
            </a:r>
          </a:p>
          <a:p>
            <a:pPr lvl="1"/>
            <a:r>
              <a:rPr lang="en-US" dirty="0">
                <a:latin typeface="Arial" panose="020B0604020202020204" pitchFamily="34" charset="0"/>
                <a:cs typeface="Arial" panose="020B0604020202020204" pitchFamily="34" charset="0"/>
              </a:rPr>
              <a:t>Working with different teams in aircraft context </a:t>
            </a:r>
            <a:r>
              <a:rPr lang="en-US" dirty="0">
                <a:highlight>
                  <a:srgbClr val="FFFF00"/>
                </a:highlight>
                <a:latin typeface="Arial" panose="020B0604020202020204" pitchFamily="34" charset="0"/>
                <a:cs typeface="Arial" panose="020B0604020202020204" pitchFamily="34" charset="0"/>
              </a:rPr>
              <a:t>[Improve]</a:t>
            </a:r>
          </a:p>
          <a:p>
            <a:r>
              <a:rPr lang="en-US" dirty="0">
                <a:latin typeface="Arial" panose="020B0604020202020204" pitchFamily="34" charset="0"/>
                <a:cs typeface="Arial" panose="020B0604020202020204" pitchFamily="34" charset="0"/>
              </a:rPr>
              <a:t>That’s it </a:t>
            </a:r>
          </a:p>
        </p:txBody>
      </p:sp>
      <p:sp>
        <p:nvSpPr>
          <p:cNvPr id="7" name="Content Placeholder 11">
            <a:extLst>
              <a:ext uri="{FF2B5EF4-FFF2-40B4-BE49-F238E27FC236}">
                <a16:creationId xmlns:a16="http://schemas.microsoft.com/office/drawing/2014/main" id="{ADD4D188-22FB-4673-1A97-53AE4E4B53BD}"/>
              </a:ext>
            </a:extLst>
          </p:cNvPr>
          <p:cNvSpPr txBox="1">
            <a:spLocks/>
          </p:cNvSpPr>
          <p:nvPr/>
        </p:nvSpPr>
        <p:spPr>
          <a:xfrm>
            <a:off x="8650705" y="1438621"/>
            <a:ext cx="3338034" cy="47039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ighlight>
                  <a:srgbClr val="00FFFF"/>
                </a:highlight>
                <a:latin typeface="Arial" panose="020B0604020202020204" pitchFamily="34" charset="0"/>
                <a:cs typeface="Arial" panose="020B0604020202020204" pitchFamily="34" charset="0"/>
              </a:rPr>
              <a:t>Technical Win</a:t>
            </a:r>
          </a:p>
          <a:p>
            <a:r>
              <a:rPr lang="en-US" dirty="0">
                <a:latin typeface="Arial" panose="020B0604020202020204" pitchFamily="34" charset="0"/>
                <a:cs typeface="Arial" panose="020B0604020202020204" pitchFamily="34" charset="0"/>
              </a:rPr>
              <a:t>Failure or Recovery</a:t>
            </a:r>
          </a:p>
          <a:p>
            <a:r>
              <a:rPr lang="en-US" dirty="0">
                <a:latin typeface="Arial" panose="020B0604020202020204" pitchFamily="34" charset="0"/>
                <a:cs typeface="Arial" panose="020B0604020202020204" pitchFamily="34" charset="0"/>
              </a:rPr>
              <a:t>Tradeoff decision</a:t>
            </a:r>
          </a:p>
          <a:p>
            <a:r>
              <a:rPr lang="en-US" dirty="0">
                <a:latin typeface="Arial" panose="020B0604020202020204" pitchFamily="34" charset="0"/>
                <a:cs typeface="Arial" panose="020B0604020202020204" pitchFamily="34" charset="0"/>
              </a:rPr>
              <a:t>Cross-Functional Conflict</a:t>
            </a:r>
          </a:p>
          <a:p>
            <a:r>
              <a:rPr lang="en-US" dirty="0">
                <a:highlight>
                  <a:srgbClr val="00FFFF"/>
                </a:highlight>
                <a:latin typeface="Arial" panose="020B0604020202020204" pitchFamily="34" charset="0"/>
                <a:cs typeface="Arial" panose="020B0604020202020204" pitchFamily="34" charset="0"/>
              </a:rPr>
              <a:t>Process Improvement</a:t>
            </a:r>
          </a:p>
          <a:p>
            <a:r>
              <a:rPr lang="en-US" dirty="0">
                <a:latin typeface="Arial" panose="020B0604020202020204" pitchFamily="34" charset="0"/>
                <a:cs typeface="Arial" panose="020B0604020202020204" pitchFamily="34" charset="0"/>
              </a:rPr>
              <a:t>Leadership / Ownership </a:t>
            </a:r>
          </a:p>
        </p:txBody>
      </p:sp>
    </p:spTree>
    <p:extLst>
      <p:ext uri="{BB962C8B-B14F-4D97-AF65-F5344CB8AC3E}">
        <p14:creationId xmlns:p14="http://schemas.microsoft.com/office/powerpoint/2010/main" val="11374055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52F47-C73B-6CC7-3A51-91235D6C4C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0F1A73-89B6-65BE-11B2-546D92CC81B6}"/>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Stories Arsenal: PCU Safety Project</a:t>
            </a:r>
          </a:p>
        </p:txBody>
      </p:sp>
      <p:sp>
        <p:nvSpPr>
          <p:cNvPr id="4" name="Rectangle 3">
            <a:extLst>
              <a:ext uri="{FF2B5EF4-FFF2-40B4-BE49-F238E27FC236}">
                <a16:creationId xmlns:a16="http://schemas.microsoft.com/office/drawing/2014/main" id="{3AFEAB66-2603-3AD9-D125-93AE3D9C7075}"/>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681EF06D-7FFE-9F63-B56B-CD904A7E11F2}"/>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7" name="Content Placeholder 11">
            <a:extLst>
              <a:ext uri="{FF2B5EF4-FFF2-40B4-BE49-F238E27FC236}">
                <a16:creationId xmlns:a16="http://schemas.microsoft.com/office/drawing/2014/main" id="{A3503A4F-294B-F9F4-CFA4-C06DABF18ED1}"/>
              </a:ext>
            </a:extLst>
          </p:cNvPr>
          <p:cNvSpPr txBox="1">
            <a:spLocks/>
          </p:cNvSpPr>
          <p:nvPr/>
        </p:nvSpPr>
        <p:spPr>
          <a:xfrm>
            <a:off x="8337884" y="1438621"/>
            <a:ext cx="3338034" cy="47039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Technical Win</a:t>
            </a:r>
          </a:p>
          <a:p>
            <a:r>
              <a:rPr lang="en-US" dirty="0">
                <a:highlight>
                  <a:srgbClr val="00FFFF"/>
                </a:highlight>
                <a:latin typeface="Arial" panose="020B0604020202020204" pitchFamily="34" charset="0"/>
                <a:cs typeface="Arial" panose="020B0604020202020204" pitchFamily="34" charset="0"/>
              </a:rPr>
              <a:t>Failure or Recovery</a:t>
            </a:r>
          </a:p>
          <a:p>
            <a:r>
              <a:rPr lang="en-US" dirty="0">
                <a:latin typeface="Arial" panose="020B0604020202020204" pitchFamily="34" charset="0"/>
                <a:cs typeface="Arial" panose="020B0604020202020204" pitchFamily="34" charset="0"/>
              </a:rPr>
              <a:t>Tradeoff decision</a:t>
            </a:r>
          </a:p>
          <a:p>
            <a:r>
              <a:rPr lang="en-US" dirty="0">
                <a:highlight>
                  <a:srgbClr val="00FFFF"/>
                </a:highlight>
                <a:latin typeface="Arial" panose="020B0604020202020204" pitchFamily="34" charset="0"/>
                <a:cs typeface="Arial" panose="020B0604020202020204" pitchFamily="34" charset="0"/>
              </a:rPr>
              <a:t>Cross-Functional Conflict</a:t>
            </a:r>
          </a:p>
          <a:p>
            <a:r>
              <a:rPr lang="en-US" dirty="0">
                <a:highlight>
                  <a:srgbClr val="00FFFF"/>
                </a:highlight>
                <a:latin typeface="Arial" panose="020B0604020202020204" pitchFamily="34" charset="0"/>
                <a:cs typeface="Arial" panose="020B0604020202020204" pitchFamily="34" charset="0"/>
              </a:rPr>
              <a:t>Process Improvement</a:t>
            </a:r>
          </a:p>
          <a:p>
            <a:r>
              <a:rPr lang="en-US" dirty="0">
                <a:latin typeface="Arial" panose="020B0604020202020204" pitchFamily="34" charset="0"/>
                <a:cs typeface="Arial" panose="020B0604020202020204" pitchFamily="34" charset="0"/>
              </a:rPr>
              <a:t>Leadership / Ownership </a:t>
            </a:r>
          </a:p>
        </p:txBody>
      </p:sp>
      <p:sp>
        <p:nvSpPr>
          <p:cNvPr id="10" name="Content Placeholder 11">
            <a:extLst>
              <a:ext uri="{FF2B5EF4-FFF2-40B4-BE49-F238E27FC236}">
                <a16:creationId xmlns:a16="http://schemas.microsoft.com/office/drawing/2014/main" id="{7C0E9D41-F408-7633-B0EB-45C5F7E9B376}"/>
              </a:ext>
            </a:extLst>
          </p:cNvPr>
          <p:cNvSpPr>
            <a:spLocks noGrp="1"/>
          </p:cNvSpPr>
          <p:nvPr>
            <p:ph idx="1"/>
          </p:nvPr>
        </p:nvSpPr>
        <p:spPr>
          <a:xfrm>
            <a:off x="838200" y="1615665"/>
            <a:ext cx="7439526" cy="4561298"/>
          </a:xfrm>
        </p:spPr>
        <p:txBody>
          <a:bodyPr>
            <a:normAutofit fontScale="77500" lnSpcReduction="20000"/>
          </a:bodyPr>
          <a:lstStyle/>
          <a:p>
            <a:pPr marL="0" indent="0">
              <a:buNone/>
            </a:pPr>
            <a:r>
              <a:rPr lang="en-US" dirty="0">
                <a:latin typeface="Arial" panose="020B0604020202020204" pitchFamily="34" charset="0"/>
                <a:cs typeface="Arial" panose="020B0604020202020204" pitchFamily="34" charset="0"/>
              </a:rPr>
              <a:t>Story Telling:</a:t>
            </a:r>
          </a:p>
          <a:p>
            <a:pPr marL="0" indent="0">
              <a:buNone/>
            </a:pPr>
            <a:r>
              <a:rPr lang="en-US" dirty="0">
                <a:latin typeface="Arial" panose="020B0604020202020204" pitchFamily="34" charset="0"/>
                <a:cs typeface="Arial" panose="020B0604020202020204" pitchFamily="34" charset="0"/>
              </a:rPr>
              <a:t>Context: </a:t>
            </a:r>
          </a:p>
          <a:p>
            <a:pPr marL="457200" lvl="1" indent="0">
              <a:buNone/>
            </a:pPr>
            <a:r>
              <a:rPr lang="en-US" dirty="0">
                <a:latin typeface="Arial" panose="020B0604020202020204" pitchFamily="34" charset="0"/>
                <a:cs typeface="Arial" panose="020B0604020202020204" pitchFamily="34" charset="0"/>
              </a:rPr>
              <a:t>Safety issue with PCU Installation // Finger jammed // Rudder to Vertical Fin Process </a:t>
            </a:r>
          </a:p>
          <a:p>
            <a:pPr marL="0" indent="0">
              <a:buNone/>
            </a:pPr>
            <a:r>
              <a:rPr lang="en-US" dirty="0">
                <a:latin typeface="Arial" panose="020B0604020202020204" pitchFamily="34" charset="0"/>
                <a:cs typeface="Arial" panose="020B0604020202020204" pitchFamily="34" charset="0"/>
              </a:rPr>
              <a:t>My Role</a:t>
            </a:r>
          </a:p>
          <a:p>
            <a:pPr marL="457200" lvl="1" indent="0">
              <a:buNone/>
            </a:pPr>
            <a:r>
              <a:rPr lang="en-US" dirty="0">
                <a:latin typeface="Arial" panose="020B0604020202020204" pitchFamily="34" charset="0"/>
                <a:cs typeface="Arial" panose="020B0604020202020204" pitchFamily="34" charset="0"/>
              </a:rPr>
              <a:t>Design new tooling to make it easier for mechanics to install rudder to prevent safety hazard</a:t>
            </a:r>
          </a:p>
          <a:p>
            <a:pPr marL="0" indent="0">
              <a:buNone/>
            </a:pPr>
            <a:r>
              <a:rPr lang="en-US" dirty="0">
                <a:latin typeface="Arial" panose="020B0604020202020204" pitchFamily="34" charset="0"/>
                <a:cs typeface="Arial" panose="020B0604020202020204" pitchFamily="34" charset="0"/>
              </a:rPr>
              <a:t>Key decision</a:t>
            </a:r>
          </a:p>
          <a:p>
            <a:pPr marL="457200" lvl="1" indent="0">
              <a:buNone/>
            </a:pPr>
            <a:r>
              <a:rPr lang="en-US" dirty="0">
                <a:latin typeface="Arial" panose="020B0604020202020204" pitchFamily="34" charset="0"/>
                <a:cs typeface="Arial" panose="020B0604020202020204" pitchFamily="34" charset="0"/>
              </a:rPr>
              <a:t>Different avenues to solving a problem</a:t>
            </a:r>
          </a:p>
          <a:p>
            <a:pPr marL="0" indent="0">
              <a:buNone/>
            </a:pPr>
            <a:r>
              <a:rPr lang="en-US" dirty="0">
                <a:latin typeface="Arial" panose="020B0604020202020204" pitchFamily="34" charset="0"/>
                <a:cs typeface="Arial" panose="020B0604020202020204" pitchFamily="34" charset="0"/>
              </a:rPr>
              <a:t>Result</a:t>
            </a:r>
          </a:p>
          <a:p>
            <a:pPr marL="457200" lvl="1" indent="0">
              <a:buNone/>
            </a:pPr>
            <a:r>
              <a:rPr lang="en-US" dirty="0">
                <a:latin typeface="Arial" panose="020B0604020202020204" pitchFamily="34" charset="0"/>
                <a:cs typeface="Arial" panose="020B0604020202020204" pitchFamily="34" charset="0"/>
              </a:rPr>
              <a:t>Small issue with lifting / negotiating with Ergonomics </a:t>
            </a:r>
            <a:r>
              <a:rPr lang="en-US" dirty="0">
                <a:highlight>
                  <a:srgbClr val="FFFF00"/>
                </a:highlight>
                <a:latin typeface="Arial" panose="020B0604020202020204" pitchFamily="34" charset="0"/>
                <a:cs typeface="Arial" panose="020B0604020202020204" pitchFamily="34" charset="0"/>
              </a:rPr>
              <a:t>[Polish]</a:t>
            </a:r>
          </a:p>
          <a:p>
            <a:pPr marL="0" indent="0">
              <a:buNone/>
            </a:pPr>
            <a:r>
              <a:rPr lang="en-US" dirty="0">
                <a:latin typeface="Arial" panose="020B0604020202020204" pitchFamily="34" charset="0"/>
                <a:cs typeface="Arial" panose="020B0604020202020204" pitchFamily="34" charset="0"/>
              </a:rPr>
              <a:t>Lesson </a:t>
            </a:r>
          </a:p>
          <a:p>
            <a:pPr marL="457200" lvl="1" indent="0">
              <a:buNone/>
            </a:pPr>
            <a:r>
              <a:rPr lang="en-US" dirty="0">
                <a:latin typeface="Arial" panose="020B0604020202020204" pitchFamily="34" charset="0"/>
                <a:cs typeface="Arial" panose="020B0604020202020204" pitchFamily="34" charset="0"/>
              </a:rPr>
              <a:t>Different avenues to solving a problem</a:t>
            </a:r>
          </a:p>
          <a:p>
            <a:pPr marL="457200" lvl="1" indent="0">
              <a:buNone/>
            </a:pPr>
            <a:r>
              <a:rPr lang="en-US" dirty="0">
                <a:latin typeface="Arial" panose="020B0604020202020204" pitchFamily="34" charset="0"/>
                <a:cs typeface="Arial" panose="020B0604020202020204" pitchFamily="34" charset="0"/>
              </a:rPr>
              <a:t>Done is better than perfect</a:t>
            </a:r>
          </a:p>
          <a:p>
            <a:pPr marL="0" indent="0">
              <a:buNone/>
            </a:pPr>
            <a:r>
              <a:rPr lang="en-US" dirty="0">
                <a:latin typeface="Arial" panose="020B0604020202020204" pitchFamily="34" charset="0"/>
                <a:cs typeface="Arial" panose="020B0604020202020204" pitchFamily="34" charset="0"/>
              </a:rPr>
              <a:t>That’s it </a:t>
            </a:r>
          </a:p>
        </p:txBody>
      </p:sp>
    </p:spTree>
    <p:extLst>
      <p:ext uri="{BB962C8B-B14F-4D97-AF65-F5344CB8AC3E}">
        <p14:creationId xmlns:p14="http://schemas.microsoft.com/office/powerpoint/2010/main" val="42745701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41AB7-7C95-D16C-5804-EC3D4E370D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3C900A-854E-3BBE-4DC5-BAF278C51E9F}"/>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Stories Arsenal: Laser Weld Capital Project</a:t>
            </a:r>
          </a:p>
        </p:txBody>
      </p:sp>
      <p:sp>
        <p:nvSpPr>
          <p:cNvPr id="4" name="Rectangle 3">
            <a:extLst>
              <a:ext uri="{FF2B5EF4-FFF2-40B4-BE49-F238E27FC236}">
                <a16:creationId xmlns:a16="http://schemas.microsoft.com/office/drawing/2014/main" id="{7D458CF9-AE23-6168-A15D-0B5701FD2B0C}"/>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4C23C699-0DB8-43CA-6132-E9DB73915D25}"/>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7" name="Content Placeholder 11">
            <a:extLst>
              <a:ext uri="{FF2B5EF4-FFF2-40B4-BE49-F238E27FC236}">
                <a16:creationId xmlns:a16="http://schemas.microsoft.com/office/drawing/2014/main" id="{9E568893-62B5-4825-757B-E144DAF0F81E}"/>
              </a:ext>
            </a:extLst>
          </p:cNvPr>
          <p:cNvSpPr txBox="1">
            <a:spLocks/>
          </p:cNvSpPr>
          <p:nvPr/>
        </p:nvSpPr>
        <p:spPr>
          <a:xfrm>
            <a:off x="8337884" y="1438621"/>
            <a:ext cx="3338034" cy="47039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ighlight>
                  <a:srgbClr val="00FFFF"/>
                </a:highlight>
                <a:latin typeface="Arial" panose="020B0604020202020204" pitchFamily="34" charset="0"/>
                <a:cs typeface="Arial" panose="020B0604020202020204" pitchFamily="34" charset="0"/>
              </a:rPr>
              <a:t>Technical Win</a:t>
            </a:r>
          </a:p>
          <a:p>
            <a:r>
              <a:rPr lang="en-US" dirty="0">
                <a:latin typeface="Arial" panose="020B0604020202020204" pitchFamily="34" charset="0"/>
                <a:cs typeface="Arial" panose="020B0604020202020204" pitchFamily="34" charset="0"/>
              </a:rPr>
              <a:t>Failure or Recovery</a:t>
            </a:r>
          </a:p>
          <a:p>
            <a:r>
              <a:rPr lang="en-US" dirty="0">
                <a:highlight>
                  <a:srgbClr val="00FFFF"/>
                </a:highlight>
                <a:latin typeface="Arial" panose="020B0604020202020204" pitchFamily="34" charset="0"/>
                <a:cs typeface="Arial" panose="020B0604020202020204" pitchFamily="34" charset="0"/>
              </a:rPr>
              <a:t>Tradeoff decision</a:t>
            </a:r>
          </a:p>
          <a:p>
            <a:r>
              <a:rPr lang="en-US" dirty="0">
                <a:highlight>
                  <a:srgbClr val="00FFFF"/>
                </a:highlight>
                <a:latin typeface="Arial" panose="020B0604020202020204" pitchFamily="34" charset="0"/>
                <a:cs typeface="Arial" panose="020B0604020202020204" pitchFamily="34" charset="0"/>
              </a:rPr>
              <a:t>Cross-Functional Conflict</a:t>
            </a:r>
          </a:p>
          <a:p>
            <a:r>
              <a:rPr lang="en-US" dirty="0">
                <a:highlight>
                  <a:srgbClr val="00FFFF"/>
                </a:highlight>
                <a:latin typeface="Arial" panose="020B0604020202020204" pitchFamily="34" charset="0"/>
                <a:cs typeface="Arial" panose="020B0604020202020204" pitchFamily="34" charset="0"/>
              </a:rPr>
              <a:t>Process Improvement</a:t>
            </a:r>
          </a:p>
          <a:p>
            <a:r>
              <a:rPr lang="en-US" dirty="0">
                <a:highlight>
                  <a:srgbClr val="00FFFF"/>
                </a:highlight>
                <a:latin typeface="Arial" panose="020B0604020202020204" pitchFamily="34" charset="0"/>
                <a:cs typeface="Arial" panose="020B0604020202020204" pitchFamily="34" charset="0"/>
              </a:rPr>
              <a:t>Leadership / Ownership </a:t>
            </a:r>
          </a:p>
        </p:txBody>
      </p:sp>
      <p:sp>
        <p:nvSpPr>
          <p:cNvPr id="8" name="Content Placeholder 11">
            <a:extLst>
              <a:ext uri="{FF2B5EF4-FFF2-40B4-BE49-F238E27FC236}">
                <a16:creationId xmlns:a16="http://schemas.microsoft.com/office/drawing/2014/main" id="{60A90D6E-87DC-D2B2-7787-36F71C71F228}"/>
              </a:ext>
            </a:extLst>
          </p:cNvPr>
          <p:cNvSpPr>
            <a:spLocks noGrp="1"/>
          </p:cNvSpPr>
          <p:nvPr>
            <p:ph idx="1"/>
          </p:nvPr>
        </p:nvSpPr>
        <p:spPr>
          <a:xfrm>
            <a:off x="838200" y="1615665"/>
            <a:ext cx="7439526" cy="4561298"/>
          </a:xfrm>
        </p:spPr>
        <p:txBody>
          <a:bodyPr>
            <a:normAutofit fontScale="85000" lnSpcReduction="20000"/>
          </a:bodyPr>
          <a:lstStyle/>
          <a:p>
            <a:pPr marL="0" indent="0">
              <a:buNone/>
            </a:pPr>
            <a:r>
              <a:rPr lang="en-US" dirty="0">
                <a:latin typeface="Arial" panose="020B0604020202020204" pitchFamily="34" charset="0"/>
                <a:cs typeface="Arial" panose="020B0604020202020204" pitchFamily="34" charset="0"/>
              </a:rPr>
              <a:t>Story Telling:</a:t>
            </a:r>
          </a:p>
          <a:p>
            <a:r>
              <a:rPr lang="en-US" dirty="0">
                <a:latin typeface="Arial" panose="020B0604020202020204" pitchFamily="34" charset="0"/>
                <a:cs typeface="Arial" panose="020B0604020202020204" pitchFamily="34" charset="0"/>
              </a:rPr>
              <a:t>Context: </a:t>
            </a:r>
          </a:p>
          <a:p>
            <a:pPr lvl="1"/>
            <a:r>
              <a:rPr lang="en-US" dirty="0">
                <a:latin typeface="Arial" panose="020B0604020202020204" pitchFamily="34" charset="0"/>
                <a:cs typeface="Arial" panose="020B0604020202020204" pitchFamily="34" charset="0"/>
              </a:rPr>
              <a:t>Old Laser Welding Machine breaking down</a:t>
            </a:r>
          </a:p>
          <a:p>
            <a:r>
              <a:rPr lang="en-US" dirty="0">
                <a:latin typeface="Arial" panose="020B0604020202020204" pitchFamily="34" charset="0"/>
                <a:cs typeface="Arial" panose="020B0604020202020204" pitchFamily="34" charset="0"/>
              </a:rPr>
              <a:t>My Role</a:t>
            </a:r>
          </a:p>
          <a:p>
            <a:pPr lvl="1"/>
            <a:r>
              <a:rPr lang="en-US" dirty="0">
                <a:latin typeface="Arial" panose="020B0604020202020204" pitchFamily="34" charset="0"/>
                <a:cs typeface="Arial" panose="020B0604020202020204" pitchFamily="34" charset="0"/>
              </a:rPr>
              <a:t>Buy a new Laser Welding Machine juggling program, factory, facilities, capital leadership board</a:t>
            </a:r>
          </a:p>
          <a:p>
            <a:r>
              <a:rPr lang="en-US" dirty="0">
                <a:latin typeface="Arial" panose="020B0604020202020204" pitchFamily="34" charset="0"/>
                <a:cs typeface="Arial" panose="020B0604020202020204" pitchFamily="34" charset="0"/>
              </a:rPr>
              <a:t>Key decision</a:t>
            </a:r>
          </a:p>
          <a:p>
            <a:pPr lvl="1"/>
            <a:r>
              <a:rPr lang="en-US" dirty="0">
                <a:latin typeface="Arial" panose="020B0604020202020204" pitchFamily="34" charset="0"/>
                <a:cs typeface="Arial" panose="020B0604020202020204" pitchFamily="34" charset="0"/>
              </a:rPr>
              <a:t>Exact same welding machine</a:t>
            </a:r>
          </a:p>
          <a:p>
            <a:r>
              <a:rPr lang="en-US" dirty="0">
                <a:latin typeface="Arial" panose="020B0604020202020204" pitchFamily="34" charset="0"/>
                <a:cs typeface="Arial" panose="020B0604020202020204" pitchFamily="34" charset="0"/>
              </a:rPr>
              <a:t>Result</a:t>
            </a:r>
          </a:p>
          <a:p>
            <a:pPr lvl="1"/>
            <a:r>
              <a:rPr lang="en-US" dirty="0">
                <a:latin typeface="Arial" panose="020B0604020202020204" pitchFamily="34" charset="0"/>
                <a:cs typeface="Arial" panose="020B0604020202020204" pitchFamily="34" charset="0"/>
              </a:rPr>
              <a:t>Integrated Machine into Factory</a:t>
            </a:r>
          </a:p>
          <a:p>
            <a:r>
              <a:rPr lang="en-US" dirty="0">
                <a:latin typeface="Arial" panose="020B0604020202020204" pitchFamily="34" charset="0"/>
                <a:cs typeface="Arial" panose="020B0604020202020204" pitchFamily="34" charset="0"/>
              </a:rPr>
              <a:t>Lesson </a:t>
            </a:r>
          </a:p>
          <a:p>
            <a:pPr lvl="1"/>
            <a:r>
              <a:rPr lang="en-US" dirty="0">
                <a:latin typeface="Arial" panose="020B0604020202020204" pitchFamily="34" charset="0"/>
                <a:cs typeface="Arial" panose="020B0604020202020204" pitchFamily="34" charset="0"/>
              </a:rPr>
              <a:t>Program Management Skills</a:t>
            </a:r>
          </a:p>
          <a:p>
            <a:pPr lvl="1"/>
            <a:r>
              <a:rPr lang="en-US" dirty="0">
                <a:latin typeface="Arial" panose="020B0604020202020204" pitchFamily="34" charset="0"/>
                <a:cs typeface="Arial" panose="020B0604020202020204" pitchFamily="34" charset="0"/>
              </a:rPr>
              <a:t>Considering different departments perspectives </a:t>
            </a:r>
          </a:p>
          <a:p>
            <a:r>
              <a:rPr lang="en-US" dirty="0">
                <a:latin typeface="Arial" panose="020B0604020202020204" pitchFamily="34" charset="0"/>
                <a:cs typeface="Arial" panose="020B0604020202020204" pitchFamily="34" charset="0"/>
              </a:rPr>
              <a:t>That’s it </a:t>
            </a:r>
          </a:p>
        </p:txBody>
      </p:sp>
    </p:spTree>
    <p:extLst>
      <p:ext uri="{BB962C8B-B14F-4D97-AF65-F5344CB8AC3E}">
        <p14:creationId xmlns:p14="http://schemas.microsoft.com/office/powerpoint/2010/main" val="482947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40FB9-E9AA-4F03-F920-1A2F4F851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C74A1-4BE8-4AFE-0338-6826132B11CF}"/>
              </a:ext>
            </a:extLst>
          </p:cNvPr>
          <p:cNvSpPr>
            <a:spLocks noGrp="1"/>
          </p:cNvSpPr>
          <p:nvPr>
            <p:ph type="title"/>
          </p:nvPr>
        </p:nvSpPr>
        <p:spPr/>
        <p:txBody>
          <a:bodyPr/>
          <a:lstStyle/>
          <a:p>
            <a:r>
              <a:rPr lang="en-US" dirty="0"/>
              <a:t>BL0 Project</a:t>
            </a:r>
          </a:p>
        </p:txBody>
      </p:sp>
      <p:graphicFrame>
        <p:nvGraphicFramePr>
          <p:cNvPr id="4" name="Table 3">
            <a:extLst>
              <a:ext uri="{FF2B5EF4-FFF2-40B4-BE49-F238E27FC236}">
                <a16:creationId xmlns:a16="http://schemas.microsoft.com/office/drawing/2014/main" id="{42E281DC-9BB7-8625-584C-D675F1C1446D}"/>
              </a:ext>
            </a:extLst>
          </p:cNvPr>
          <p:cNvGraphicFramePr>
            <a:graphicFrameLocks noGrp="1"/>
          </p:cNvGraphicFramePr>
          <p:nvPr>
            <p:extLst>
              <p:ext uri="{D42A27DB-BD31-4B8C-83A1-F6EECF244321}">
                <p14:modId xmlns:p14="http://schemas.microsoft.com/office/powerpoint/2010/main" val="3301982464"/>
              </p:ext>
            </p:extLst>
          </p:nvPr>
        </p:nvGraphicFramePr>
        <p:xfrm>
          <a:off x="838199" y="1487156"/>
          <a:ext cx="10515600" cy="5126069"/>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741378754"/>
                    </a:ext>
                  </a:extLst>
                </a:gridCol>
                <a:gridCol w="5257800">
                  <a:extLst>
                    <a:ext uri="{9D8B030D-6E8A-4147-A177-3AD203B41FA5}">
                      <a16:colId xmlns:a16="http://schemas.microsoft.com/office/drawing/2014/main" val="1057579635"/>
                    </a:ext>
                  </a:extLst>
                </a:gridCol>
              </a:tblGrid>
              <a:tr h="1988980">
                <a:tc>
                  <a:txBody>
                    <a:bodyPr/>
                    <a:lstStyle/>
                    <a:p>
                      <a:r>
                        <a:rPr lang="en-US" b="1" u="sng" dirty="0"/>
                        <a:t>Context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tx1"/>
                          </a:solidFill>
                          <a:effectLst/>
                          <a:latin typeface="+mn-lt"/>
                          <a:ea typeface="+mn-ea"/>
                          <a:cs typeface="+mn-cs"/>
                        </a:rPr>
                        <a:t>One project that my team is going through right now is a design change for the joining of the Horizontal Stabilizer. There was an airplane configuration update where specific fittings were experiencing corrosion issues in the field so there was a drive to replace the fitting with a different material. </a:t>
                      </a:r>
                      <a:endParaRPr lang="en-US" dirty="0"/>
                    </a:p>
                  </a:txBody>
                  <a:tcPr/>
                </a:tc>
                <a:tc>
                  <a:txBody>
                    <a:bodyPr/>
                    <a:lstStyle/>
                    <a:p>
                      <a:r>
                        <a:rPr lang="en-US" b="1" u="sng" dirty="0"/>
                        <a:t>My Role</a:t>
                      </a:r>
                    </a:p>
                    <a:p>
                      <a:pPr marL="0" indent="0">
                        <a:buFont typeface="Arial" panose="020B0604020202020204" pitchFamily="34" charset="0"/>
                        <a:buNone/>
                      </a:pPr>
                      <a:r>
                        <a:rPr lang="en-US" dirty="0"/>
                        <a:t>So my team was responsible for identifying the tooling needed to be updated and develop new tooling to conform to manufacturing the new design</a:t>
                      </a:r>
                    </a:p>
                    <a:p>
                      <a:pPr marL="0" indent="0">
                        <a:buFont typeface="Arial" panose="020B0604020202020204" pitchFamily="34" charset="0"/>
                        <a:buNone/>
                      </a:pPr>
                      <a:r>
                        <a:rPr lang="en-US" dirty="0"/>
                        <a:t>One of the projects I owned was a tool with an airbag to apply a certain force to the join of the Horizontal Stabilizers during its cure process</a:t>
                      </a:r>
                    </a:p>
                  </a:txBody>
                  <a:tcPr/>
                </a:tc>
                <a:extLst>
                  <a:ext uri="{0D108BD9-81ED-4DB2-BD59-A6C34878D82A}">
                    <a16:rowId xmlns:a16="http://schemas.microsoft.com/office/drawing/2014/main" val="1437786423"/>
                  </a:ext>
                </a:extLst>
              </a:tr>
              <a:tr h="3114389">
                <a:tc>
                  <a:txBody>
                    <a:bodyPr/>
                    <a:lstStyle/>
                    <a:p>
                      <a:r>
                        <a:rPr lang="en-US" sz="1600" b="1" dirty="0"/>
                        <a:t>Actions</a:t>
                      </a:r>
                    </a:p>
                    <a:p>
                      <a:pPr marL="0" indent="0">
                        <a:buFont typeface="Arial" panose="020B0604020202020204" pitchFamily="34" charset="0"/>
                        <a:buNone/>
                      </a:pPr>
                      <a:r>
                        <a:rPr lang="en-US" sz="1600" dirty="0"/>
                        <a:t>Without getting too technical </a:t>
                      </a:r>
                    </a:p>
                    <a:p>
                      <a:pPr marL="285750" indent="-285750">
                        <a:buFont typeface="Arial" panose="020B0604020202020204" pitchFamily="34" charset="0"/>
                        <a:buChar char="•"/>
                      </a:pPr>
                      <a:r>
                        <a:rPr lang="en-US" sz="1600" dirty="0"/>
                        <a:t>I made sure I documented the old manufacturing process and understand the perspective of the mechanics using the existing tool</a:t>
                      </a:r>
                    </a:p>
                    <a:p>
                      <a:pPr marL="285750" indent="-285750">
                        <a:buFont typeface="Arial" panose="020B0604020202020204" pitchFamily="34" charset="0"/>
                        <a:buChar char="•"/>
                      </a:pPr>
                      <a:r>
                        <a:rPr lang="en-US" sz="1600" dirty="0"/>
                        <a:t>Then I analyzed the requirements we needed to meet with both the existing design and new updated design. And any differences the new tool needed to address</a:t>
                      </a:r>
                    </a:p>
                    <a:p>
                      <a:pPr marL="285750" indent="-285750">
                        <a:buFont typeface="Arial" panose="020B0604020202020204" pitchFamily="34" charset="0"/>
                        <a:buChar char="•"/>
                      </a:pPr>
                      <a:r>
                        <a:rPr lang="en-US" sz="1600" dirty="0"/>
                        <a:t>I took the existing design model, and modified specific components to address the new requirements</a:t>
                      </a:r>
                    </a:p>
                    <a:p>
                      <a:pPr marL="285750" indent="-285750">
                        <a:buFont typeface="Arial" panose="020B0604020202020204" pitchFamily="34" charset="0"/>
                        <a:buChar char="•"/>
                      </a:pPr>
                      <a:r>
                        <a:rPr lang="en-US" sz="1600" dirty="0"/>
                        <a:t>Lots of design reviews, simulation modeling, stress analysis, meetings with the manufacturing suppliers</a:t>
                      </a:r>
                    </a:p>
                  </a:txBody>
                  <a:tcPr/>
                </a:tc>
                <a:tc>
                  <a:txBody>
                    <a:bodyPr/>
                    <a:lstStyle/>
                    <a:p>
                      <a:r>
                        <a:rPr lang="en-US" b="1" dirty="0"/>
                        <a:t>Results/Lessons Learned</a:t>
                      </a:r>
                    </a:p>
                    <a:p>
                      <a:r>
                        <a:rPr lang="en-US" sz="1800" kern="1200" dirty="0">
                          <a:solidFill>
                            <a:schemeClr val="tx1"/>
                          </a:solidFill>
                          <a:effectLst/>
                          <a:latin typeface="+mn-lt"/>
                          <a:ea typeface="+mn-ea"/>
                          <a:cs typeface="+mn-cs"/>
                        </a:rPr>
                        <a:t>So in the end, our tool package is submitted and we’re currently waiting for the parts to arrive so we can run through a First Tool Use process. </a:t>
                      </a:r>
                    </a:p>
                    <a:p>
                      <a:endParaRPr lang="en-US" sz="1800" kern="1200" dirty="0">
                        <a:solidFill>
                          <a:schemeClr val="tx1"/>
                        </a:solidFill>
                        <a:effectLst/>
                        <a:latin typeface="+mn-lt"/>
                        <a:ea typeface="+mn-ea"/>
                        <a:cs typeface="+mn-cs"/>
                      </a:endParaRPr>
                    </a:p>
                    <a:p>
                      <a:r>
                        <a:rPr lang="en-US" sz="1800" kern="1200" dirty="0">
                          <a:solidFill>
                            <a:schemeClr val="tx1"/>
                          </a:solidFill>
                          <a:effectLst/>
                          <a:latin typeface="+mn-lt"/>
                          <a:ea typeface="+mn-ea"/>
                          <a:cs typeface="+mn-cs"/>
                        </a:rPr>
                        <a:t>What I learned about designing this tool is that there’s often no one “right” path for a goal and it’s important to understand the main requirements that we must meet</a:t>
                      </a:r>
                    </a:p>
                  </a:txBody>
                  <a:tcPr/>
                </a:tc>
                <a:extLst>
                  <a:ext uri="{0D108BD9-81ED-4DB2-BD59-A6C34878D82A}">
                    <a16:rowId xmlns:a16="http://schemas.microsoft.com/office/drawing/2014/main" val="3137672628"/>
                  </a:ext>
                </a:extLst>
              </a:tr>
            </a:tbl>
          </a:graphicData>
        </a:graphic>
      </p:graphicFrame>
      <p:sp>
        <p:nvSpPr>
          <p:cNvPr id="3" name="Content Placeholder 11">
            <a:extLst>
              <a:ext uri="{FF2B5EF4-FFF2-40B4-BE49-F238E27FC236}">
                <a16:creationId xmlns:a16="http://schemas.microsoft.com/office/drawing/2014/main" id="{7A21200F-7553-B2E0-5878-3CC912E202FF}"/>
              </a:ext>
            </a:extLst>
          </p:cNvPr>
          <p:cNvSpPr txBox="1">
            <a:spLocks/>
          </p:cNvSpPr>
          <p:nvPr/>
        </p:nvSpPr>
        <p:spPr>
          <a:xfrm>
            <a:off x="9224010" y="312720"/>
            <a:ext cx="2640330"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400" b="1" dirty="0">
                <a:latin typeface="Arial" panose="020B0604020202020204" pitchFamily="34" charset="0"/>
                <a:cs typeface="Arial" panose="020B0604020202020204" pitchFamily="34" charset="0"/>
              </a:rPr>
              <a:t>Technical Win</a:t>
            </a:r>
          </a:p>
          <a:p>
            <a:pPr marL="0" indent="0">
              <a:lnSpc>
                <a:spcPct val="120000"/>
              </a:lnSpc>
              <a:spcBef>
                <a:spcPts val="0"/>
              </a:spcBef>
              <a:buNone/>
            </a:pPr>
            <a:r>
              <a:rPr lang="en-US" sz="1400" b="1" dirty="0">
                <a:latin typeface="Arial" panose="020B0604020202020204" pitchFamily="34" charset="0"/>
                <a:cs typeface="Arial" panose="020B0604020202020204" pitchFamily="34" charset="0"/>
              </a:rPr>
              <a:t>Tradeoff decision</a:t>
            </a:r>
          </a:p>
          <a:p>
            <a:pPr marL="0" indent="0">
              <a:lnSpc>
                <a:spcPct val="120000"/>
              </a:lnSpc>
              <a:spcBef>
                <a:spcPts val="0"/>
              </a:spcBef>
              <a:buNone/>
            </a:pPr>
            <a:r>
              <a:rPr lang="en-US" sz="1400" b="1" dirty="0">
                <a:latin typeface="Arial" panose="020B0604020202020204" pitchFamily="34" charset="0"/>
                <a:cs typeface="Arial" panose="020B0604020202020204" pitchFamily="34" charset="0"/>
              </a:rPr>
              <a:t>Process Improvement</a:t>
            </a:r>
          </a:p>
          <a:p>
            <a:pPr marL="0" indent="0">
              <a:lnSpc>
                <a:spcPct val="120000"/>
              </a:lnSpc>
              <a:spcBef>
                <a:spcPts val="0"/>
              </a:spcBef>
              <a:buNone/>
            </a:pPr>
            <a:r>
              <a:rPr lang="en-US" sz="1400" b="1" dirty="0">
                <a:latin typeface="Arial" panose="020B0604020202020204" pitchFamily="34" charset="0"/>
                <a:cs typeface="Arial" panose="020B0604020202020204" pitchFamily="34" charset="0"/>
              </a:rPr>
              <a:t>Leadership / Ownership </a:t>
            </a:r>
          </a:p>
        </p:txBody>
      </p:sp>
    </p:spTree>
    <p:extLst>
      <p:ext uri="{BB962C8B-B14F-4D97-AF65-F5344CB8AC3E}">
        <p14:creationId xmlns:p14="http://schemas.microsoft.com/office/powerpoint/2010/main" val="37117589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7B9E2-5D45-3D57-8182-3305A1FAF61A}"/>
              </a:ext>
            </a:extLst>
          </p:cNvPr>
          <p:cNvSpPr>
            <a:spLocks noGrp="1"/>
          </p:cNvSpPr>
          <p:nvPr>
            <p:ph type="title"/>
          </p:nvPr>
        </p:nvSpPr>
        <p:spPr/>
        <p:txBody>
          <a:bodyPr/>
          <a:lstStyle/>
          <a:p>
            <a:r>
              <a:rPr lang="en-US" dirty="0"/>
              <a:t>Laser Weld Capital Project</a:t>
            </a:r>
          </a:p>
        </p:txBody>
      </p:sp>
      <p:graphicFrame>
        <p:nvGraphicFramePr>
          <p:cNvPr id="4" name="Table 3">
            <a:extLst>
              <a:ext uri="{FF2B5EF4-FFF2-40B4-BE49-F238E27FC236}">
                <a16:creationId xmlns:a16="http://schemas.microsoft.com/office/drawing/2014/main" id="{746827C5-AD26-E498-2B35-B374219EFF3B}"/>
              </a:ext>
            </a:extLst>
          </p:cNvPr>
          <p:cNvGraphicFramePr>
            <a:graphicFrameLocks noGrp="1"/>
          </p:cNvGraphicFramePr>
          <p:nvPr>
            <p:extLst>
              <p:ext uri="{D42A27DB-BD31-4B8C-83A1-F6EECF244321}">
                <p14:modId xmlns:p14="http://schemas.microsoft.com/office/powerpoint/2010/main" val="979985397"/>
              </p:ext>
            </p:extLst>
          </p:nvPr>
        </p:nvGraphicFramePr>
        <p:xfrm>
          <a:off x="838199" y="1487156"/>
          <a:ext cx="10515600" cy="5103369"/>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741378754"/>
                    </a:ext>
                  </a:extLst>
                </a:gridCol>
                <a:gridCol w="5257800">
                  <a:extLst>
                    <a:ext uri="{9D8B030D-6E8A-4147-A177-3AD203B41FA5}">
                      <a16:colId xmlns:a16="http://schemas.microsoft.com/office/drawing/2014/main" val="1057579635"/>
                    </a:ext>
                  </a:extLst>
                </a:gridCol>
              </a:tblGrid>
              <a:tr h="1988980">
                <a:tc>
                  <a:txBody>
                    <a:bodyPr/>
                    <a:lstStyle/>
                    <a:p>
                      <a:r>
                        <a:rPr lang="en-US" b="1" dirty="0"/>
                        <a:t>Context</a:t>
                      </a:r>
                    </a:p>
                    <a:p>
                      <a:pPr marL="285750" indent="-285750">
                        <a:buFont typeface="Arial" panose="020B0604020202020204" pitchFamily="34" charset="0"/>
                        <a:buChar char="•"/>
                      </a:pPr>
                      <a:r>
                        <a:rPr lang="en-US" dirty="0"/>
                        <a:t>Old Laser Welder</a:t>
                      </a:r>
                    </a:p>
                    <a:p>
                      <a:pPr marL="285750" indent="-285750">
                        <a:buFont typeface="Arial" panose="020B0604020202020204" pitchFamily="34" charset="0"/>
                        <a:buChar char="•"/>
                      </a:pPr>
                      <a:r>
                        <a:rPr lang="en-US" dirty="0"/>
                        <a:t>Long Calibration Times, Obsolete Parts, Risk of Single Point Failure</a:t>
                      </a:r>
                    </a:p>
                    <a:p>
                      <a:pPr marL="285750" indent="-285750">
                        <a:buFont typeface="Arial" panose="020B0604020202020204" pitchFamily="34" charset="0"/>
                        <a:buChar char="•"/>
                      </a:pPr>
                      <a:endParaRPr lang="en-US" dirty="0"/>
                    </a:p>
                  </a:txBody>
                  <a:tcPr/>
                </a:tc>
                <a:tc>
                  <a:txBody>
                    <a:bodyPr/>
                    <a:lstStyle/>
                    <a:p>
                      <a:r>
                        <a:rPr lang="en-US" b="1" dirty="0"/>
                        <a:t>My Role</a:t>
                      </a:r>
                    </a:p>
                    <a:p>
                      <a:pPr marL="285750" indent="-285750">
                        <a:buFont typeface="Arial" panose="020B0604020202020204" pitchFamily="34" charset="0"/>
                        <a:buChar char="•"/>
                      </a:pPr>
                      <a:r>
                        <a:rPr lang="en-US" dirty="0"/>
                        <a:t>Laser Weld Process Engineer</a:t>
                      </a:r>
                    </a:p>
                    <a:p>
                      <a:pPr marL="285750" indent="-285750">
                        <a:buFont typeface="Arial" panose="020B0604020202020204" pitchFamily="34" charset="0"/>
                        <a:buChar char="•"/>
                      </a:pPr>
                      <a:r>
                        <a:rPr lang="en-US" dirty="0"/>
                        <a:t>Realized it was more of a program management role</a:t>
                      </a:r>
                    </a:p>
                    <a:p>
                      <a:pPr marL="285750" indent="-285750">
                        <a:buFont typeface="Arial" panose="020B0604020202020204" pitchFamily="34" charset="0"/>
                        <a:buChar char="•"/>
                      </a:pPr>
                      <a:r>
                        <a:rPr lang="en-US" dirty="0"/>
                        <a:t>Million Dollar Machine</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437786423"/>
                  </a:ext>
                </a:extLst>
              </a:tr>
              <a:tr h="3114389">
                <a:tc>
                  <a:txBody>
                    <a:bodyPr/>
                    <a:lstStyle/>
                    <a:p>
                      <a:r>
                        <a:rPr lang="en-US" b="1" dirty="0"/>
                        <a:t>Actions</a:t>
                      </a:r>
                    </a:p>
                    <a:p>
                      <a:pPr marL="285750" indent="-285750">
                        <a:buFont typeface="Arial" panose="020B0604020202020204" pitchFamily="34" charset="0"/>
                        <a:buChar char="•"/>
                      </a:pPr>
                      <a:r>
                        <a:rPr lang="en-US" dirty="0"/>
                        <a:t>Decided to go with the same modern welder but so much more actions:</a:t>
                      </a:r>
                    </a:p>
                    <a:p>
                      <a:pPr marL="285750" indent="-285750">
                        <a:buFont typeface="Arial" panose="020B0604020202020204" pitchFamily="34" charset="0"/>
                        <a:buChar char="•"/>
                      </a:pPr>
                      <a:r>
                        <a:rPr lang="en-US" dirty="0"/>
                        <a:t>Provide Justification</a:t>
                      </a:r>
                    </a:p>
                    <a:p>
                      <a:pPr marL="285750" indent="-285750">
                        <a:buFont typeface="Arial" panose="020B0604020202020204" pitchFamily="34" charset="0"/>
                        <a:buChar char="•"/>
                      </a:pPr>
                      <a:r>
                        <a:rPr lang="en-US" dirty="0"/>
                        <a:t>Present to CCB Board</a:t>
                      </a:r>
                    </a:p>
                    <a:p>
                      <a:pPr marL="285750" indent="-285750">
                        <a:buFont typeface="Arial" panose="020B0604020202020204" pitchFamily="34" charset="0"/>
                        <a:buChar char="•"/>
                      </a:pPr>
                      <a:r>
                        <a:rPr lang="en-US" dirty="0"/>
                        <a:t>Work with Supplier &amp; Vendor</a:t>
                      </a:r>
                    </a:p>
                    <a:p>
                      <a:pPr marL="285750" indent="-285750">
                        <a:buFont typeface="Arial" panose="020B0604020202020204" pitchFamily="34" charset="0"/>
                        <a:buChar char="•"/>
                      </a:pPr>
                      <a:r>
                        <a:rPr lang="en-US" dirty="0"/>
                        <a:t>Work with impacted production programs</a:t>
                      </a:r>
                    </a:p>
                    <a:p>
                      <a:pPr marL="285750" indent="-285750">
                        <a:buFont typeface="Arial" panose="020B0604020202020204" pitchFamily="34" charset="0"/>
                        <a:buChar char="•"/>
                      </a:pPr>
                      <a:r>
                        <a:rPr lang="en-US" dirty="0"/>
                        <a:t>Work with Facilities &amp; Factory Managers</a:t>
                      </a:r>
                    </a:p>
                    <a:p>
                      <a:pPr marL="285750" indent="-285750">
                        <a:buFont typeface="Arial" panose="020B0604020202020204" pitchFamily="34" charset="0"/>
                        <a:buChar char="•"/>
                      </a:pPr>
                      <a:r>
                        <a:rPr lang="en-US" dirty="0"/>
                        <a:t>Develop Contingency plans</a:t>
                      </a:r>
                    </a:p>
                    <a:p>
                      <a:pPr marL="285750" indent="-285750">
                        <a:buFont typeface="Arial" panose="020B0604020202020204" pitchFamily="34" charset="0"/>
                        <a:buChar char="•"/>
                      </a:pPr>
                      <a:endParaRPr lang="en-US" dirty="0"/>
                    </a:p>
                  </a:txBody>
                  <a:tcPr/>
                </a:tc>
                <a:tc>
                  <a:txBody>
                    <a:bodyPr/>
                    <a:lstStyle/>
                    <a:p>
                      <a:r>
                        <a:rPr lang="en-US" b="1" dirty="0"/>
                        <a:t>Results/Lessons Learned</a:t>
                      </a:r>
                    </a:p>
                    <a:p>
                      <a:r>
                        <a:rPr lang="en-US" sz="1800" kern="1200" dirty="0">
                          <a:solidFill>
                            <a:schemeClr val="tx1"/>
                          </a:solidFill>
                          <a:effectLst/>
                          <a:latin typeface="+mn-lt"/>
                          <a:ea typeface="+mn-ea"/>
                          <a:cs typeface="+mn-cs"/>
                        </a:rPr>
                        <a:t>What I thought was going to be a relatively simple process of copy and paste turned to be one of the most extensive projects </a:t>
                      </a:r>
                    </a:p>
                    <a:p>
                      <a:endParaRPr lang="en-US" sz="1800" kern="1200" dirty="0">
                        <a:solidFill>
                          <a:schemeClr val="tx1"/>
                        </a:solidFill>
                        <a:effectLst/>
                        <a:latin typeface="+mn-lt"/>
                        <a:ea typeface="+mn-ea"/>
                        <a:cs typeface="+mn-cs"/>
                      </a:endParaRPr>
                    </a:p>
                    <a:p>
                      <a:r>
                        <a:rPr lang="en-US" sz="1800" b="1" i="0" kern="1200" dirty="0">
                          <a:solidFill>
                            <a:schemeClr val="tx1"/>
                          </a:solidFill>
                          <a:effectLst/>
                          <a:latin typeface="+mn-lt"/>
                          <a:ea typeface="+mn-ea"/>
                          <a:cs typeface="+mn-cs"/>
                        </a:rPr>
                        <a:t>But it taught me that when you’re purchasing an equipment for the site of that value, it’s not just treated like a machine but more of an investment to the site which understandably requires more intention and structure. </a:t>
                      </a:r>
                    </a:p>
                  </a:txBody>
                  <a:tcPr/>
                </a:tc>
                <a:extLst>
                  <a:ext uri="{0D108BD9-81ED-4DB2-BD59-A6C34878D82A}">
                    <a16:rowId xmlns:a16="http://schemas.microsoft.com/office/drawing/2014/main" val="3137672628"/>
                  </a:ext>
                </a:extLst>
              </a:tr>
            </a:tbl>
          </a:graphicData>
        </a:graphic>
      </p:graphicFrame>
      <p:sp>
        <p:nvSpPr>
          <p:cNvPr id="5" name="Content Placeholder 11">
            <a:extLst>
              <a:ext uri="{FF2B5EF4-FFF2-40B4-BE49-F238E27FC236}">
                <a16:creationId xmlns:a16="http://schemas.microsoft.com/office/drawing/2014/main" id="{20827B7B-2177-F8D7-8A79-5B01B747B384}"/>
              </a:ext>
            </a:extLst>
          </p:cNvPr>
          <p:cNvSpPr txBox="1">
            <a:spLocks/>
          </p:cNvSpPr>
          <p:nvPr/>
        </p:nvSpPr>
        <p:spPr>
          <a:xfrm>
            <a:off x="9166860" y="263359"/>
            <a:ext cx="2640330" cy="13255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400" b="1" dirty="0">
                <a:latin typeface="Arial" panose="020B0604020202020204" pitchFamily="34" charset="0"/>
                <a:cs typeface="Arial" panose="020B0604020202020204" pitchFamily="34" charset="0"/>
              </a:rPr>
              <a:t>Technical Win</a:t>
            </a:r>
          </a:p>
          <a:p>
            <a:pPr marL="0" indent="0">
              <a:lnSpc>
                <a:spcPct val="120000"/>
              </a:lnSpc>
              <a:spcBef>
                <a:spcPts val="0"/>
              </a:spcBef>
              <a:buNone/>
            </a:pPr>
            <a:r>
              <a:rPr lang="en-US" sz="1400" b="1" dirty="0">
                <a:latin typeface="Arial" panose="020B0604020202020204" pitchFamily="34" charset="0"/>
                <a:cs typeface="Arial" panose="020B0604020202020204" pitchFamily="34" charset="0"/>
              </a:rPr>
              <a:t>Tradeoff decision</a:t>
            </a:r>
          </a:p>
          <a:p>
            <a:pPr marL="0" indent="0">
              <a:lnSpc>
                <a:spcPct val="120000"/>
              </a:lnSpc>
              <a:spcBef>
                <a:spcPts val="0"/>
              </a:spcBef>
              <a:buNone/>
            </a:pPr>
            <a:r>
              <a:rPr lang="en-US" sz="1400" b="1" dirty="0">
                <a:latin typeface="Arial" panose="020B0604020202020204" pitchFamily="34" charset="0"/>
                <a:cs typeface="Arial" panose="020B0604020202020204" pitchFamily="34" charset="0"/>
              </a:rPr>
              <a:t>Cross-Functional Conflict</a:t>
            </a:r>
          </a:p>
          <a:p>
            <a:pPr marL="0" indent="0">
              <a:lnSpc>
                <a:spcPct val="120000"/>
              </a:lnSpc>
              <a:spcBef>
                <a:spcPts val="0"/>
              </a:spcBef>
              <a:buNone/>
            </a:pPr>
            <a:r>
              <a:rPr lang="en-US" sz="1400" b="1" dirty="0">
                <a:latin typeface="Arial" panose="020B0604020202020204" pitchFamily="34" charset="0"/>
                <a:cs typeface="Arial" panose="020B0604020202020204" pitchFamily="34" charset="0"/>
              </a:rPr>
              <a:t>Process Improvement</a:t>
            </a:r>
          </a:p>
          <a:p>
            <a:pPr marL="0" indent="0">
              <a:lnSpc>
                <a:spcPct val="120000"/>
              </a:lnSpc>
              <a:spcBef>
                <a:spcPts val="0"/>
              </a:spcBef>
              <a:buNone/>
            </a:pPr>
            <a:r>
              <a:rPr lang="en-US" sz="1400" b="1" dirty="0">
                <a:latin typeface="Arial" panose="020B0604020202020204" pitchFamily="34" charset="0"/>
                <a:cs typeface="Arial" panose="020B0604020202020204" pitchFamily="34" charset="0"/>
              </a:rPr>
              <a:t>Leadership / Ownership </a:t>
            </a:r>
          </a:p>
        </p:txBody>
      </p:sp>
    </p:spTree>
    <p:extLst>
      <p:ext uri="{BB962C8B-B14F-4D97-AF65-F5344CB8AC3E}">
        <p14:creationId xmlns:p14="http://schemas.microsoft.com/office/powerpoint/2010/main" val="549810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A6AE8-781F-E6A8-151D-C2894700B1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5DBA1-337F-AE5B-F6EE-7010ECD05B4B}"/>
              </a:ext>
            </a:extLst>
          </p:cNvPr>
          <p:cNvSpPr>
            <a:spLocks noGrp="1"/>
          </p:cNvSpPr>
          <p:nvPr>
            <p:ph type="title"/>
          </p:nvPr>
        </p:nvSpPr>
        <p:spPr/>
        <p:txBody>
          <a:bodyPr/>
          <a:lstStyle/>
          <a:p>
            <a:r>
              <a:rPr lang="en-US" dirty="0"/>
              <a:t>Goldwing Project</a:t>
            </a:r>
          </a:p>
        </p:txBody>
      </p:sp>
      <p:graphicFrame>
        <p:nvGraphicFramePr>
          <p:cNvPr id="4" name="Table 3">
            <a:extLst>
              <a:ext uri="{FF2B5EF4-FFF2-40B4-BE49-F238E27FC236}">
                <a16:creationId xmlns:a16="http://schemas.microsoft.com/office/drawing/2014/main" id="{A88CFD0C-31F5-1C80-E516-B90E5FCA25C0}"/>
              </a:ext>
            </a:extLst>
          </p:cNvPr>
          <p:cNvGraphicFramePr>
            <a:graphicFrameLocks noGrp="1"/>
          </p:cNvGraphicFramePr>
          <p:nvPr>
            <p:extLst>
              <p:ext uri="{D42A27DB-BD31-4B8C-83A1-F6EECF244321}">
                <p14:modId xmlns:p14="http://schemas.microsoft.com/office/powerpoint/2010/main" val="957386309"/>
              </p:ext>
            </p:extLst>
          </p:nvPr>
        </p:nvGraphicFramePr>
        <p:xfrm>
          <a:off x="838198" y="1405890"/>
          <a:ext cx="10751822" cy="5086985"/>
        </p:xfrm>
        <a:graphic>
          <a:graphicData uri="http://schemas.openxmlformats.org/drawingml/2006/table">
            <a:tbl>
              <a:tblPr firstRow="1" bandRow="1">
                <a:tableStyleId>{5940675A-B579-460E-94D1-54222C63F5DA}</a:tableStyleId>
              </a:tblPr>
              <a:tblGrid>
                <a:gridCol w="5375911">
                  <a:extLst>
                    <a:ext uri="{9D8B030D-6E8A-4147-A177-3AD203B41FA5}">
                      <a16:colId xmlns:a16="http://schemas.microsoft.com/office/drawing/2014/main" val="741378754"/>
                    </a:ext>
                  </a:extLst>
                </a:gridCol>
                <a:gridCol w="5375911">
                  <a:extLst>
                    <a:ext uri="{9D8B030D-6E8A-4147-A177-3AD203B41FA5}">
                      <a16:colId xmlns:a16="http://schemas.microsoft.com/office/drawing/2014/main" val="1057579635"/>
                    </a:ext>
                  </a:extLst>
                </a:gridCol>
              </a:tblGrid>
              <a:tr h="2153335">
                <a:tc>
                  <a:txBody>
                    <a:bodyPr/>
                    <a:lstStyle/>
                    <a:p>
                      <a:r>
                        <a:rPr lang="en-US" sz="1600" b="1" dirty="0"/>
                        <a:t>Context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solidFill>
                            <a:schemeClr val="tx1"/>
                          </a:solidFill>
                          <a:effectLst/>
                          <a:latin typeface="+mn-lt"/>
                          <a:ea typeface="+mn-ea"/>
                          <a:cs typeface="+mn-cs"/>
                        </a:rPr>
                        <a:t>When I was a Process Engineer at Raytheon, there was a program that needed more structure and organization. Because there was another process engineer that wasn’t really providing updates and the data would be really disorganized and I think he came from a program that didn’t necessarily have the same culture of a space program so  </a:t>
                      </a:r>
                    </a:p>
                  </a:txBody>
                  <a:tcPr/>
                </a:tc>
                <a:tc>
                  <a:txBody>
                    <a:bodyPr/>
                    <a:lstStyle/>
                    <a:p>
                      <a:r>
                        <a:rPr lang="en-US" sz="1600" b="1" dirty="0"/>
                        <a:t>My Role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solidFill>
                            <a:schemeClr val="tx1"/>
                          </a:solidFill>
                          <a:effectLst/>
                          <a:latin typeface="+mn-lt"/>
                          <a:ea typeface="+mn-ea"/>
                          <a:cs typeface="+mn-cs"/>
                        </a:rPr>
                        <a:t>Since I had previous experience on Space Programs from my role as a Manufacturing Engineer so I was familiar with the expectations of what program management wanted in terms of the cadence and urgency and visibility. My manager moved me to this program to give more spark and transparency </a:t>
                      </a:r>
                    </a:p>
                    <a:p>
                      <a:pPr marL="0" indent="0">
                        <a:buFont typeface="Arial" panose="020B0604020202020204" pitchFamily="34" charset="0"/>
                        <a:buNone/>
                      </a:pPr>
                      <a:endParaRPr lang="en-US" sz="1600" dirty="0"/>
                    </a:p>
                  </a:txBody>
                  <a:tcPr/>
                </a:tc>
                <a:extLst>
                  <a:ext uri="{0D108BD9-81ED-4DB2-BD59-A6C34878D82A}">
                    <a16:rowId xmlns:a16="http://schemas.microsoft.com/office/drawing/2014/main" val="1437786423"/>
                  </a:ext>
                </a:extLst>
              </a:tr>
              <a:tr h="2933650">
                <a:tc>
                  <a:txBody>
                    <a:bodyPr/>
                    <a:lstStyle/>
                    <a:p>
                      <a:r>
                        <a:rPr lang="en-US" sz="1600" b="1" dirty="0"/>
                        <a:t>Actions</a:t>
                      </a:r>
                    </a:p>
                    <a:p>
                      <a:pPr marL="285750" indent="-285750">
                        <a:buFont typeface="Arial" panose="020B0604020202020204" pitchFamily="34" charset="0"/>
                        <a:buChar char="•"/>
                      </a:pPr>
                      <a:r>
                        <a:rPr lang="en-US" sz="1600" kern="1200" dirty="0">
                          <a:solidFill>
                            <a:schemeClr val="tx1"/>
                          </a:solidFill>
                          <a:effectLst/>
                          <a:latin typeface="+mn-lt"/>
                          <a:ea typeface="+mn-ea"/>
                          <a:cs typeface="+mn-cs"/>
                        </a:rPr>
                        <a:t>So I made a plan to understand the program’s needs from process engineering group. </a:t>
                      </a:r>
                    </a:p>
                    <a:p>
                      <a:pPr marL="285750" indent="-285750">
                        <a:buFont typeface="Arial" panose="020B0604020202020204" pitchFamily="34" charset="0"/>
                        <a:buChar char="•"/>
                      </a:pPr>
                      <a:r>
                        <a:rPr lang="en-US" sz="1600" kern="1200" dirty="0">
                          <a:solidFill>
                            <a:schemeClr val="tx1"/>
                          </a:solidFill>
                          <a:effectLst/>
                          <a:latin typeface="+mn-lt"/>
                          <a:ea typeface="+mn-ea"/>
                          <a:cs typeface="+mn-cs"/>
                        </a:rPr>
                        <a:t>I scheduled </a:t>
                      </a:r>
                      <a:r>
                        <a:rPr lang="en-US" sz="1600" b="1" kern="1200" dirty="0">
                          <a:solidFill>
                            <a:schemeClr val="tx1"/>
                          </a:solidFill>
                          <a:effectLst/>
                          <a:latin typeface="+mn-lt"/>
                          <a:ea typeface="+mn-ea"/>
                          <a:cs typeface="+mn-cs"/>
                        </a:rPr>
                        <a:t>daily tag up meetings</a:t>
                      </a:r>
                      <a:r>
                        <a:rPr lang="en-US" sz="1600" kern="1200" dirty="0">
                          <a:solidFill>
                            <a:schemeClr val="tx1"/>
                          </a:solidFill>
                          <a:effectLst/>
                          <a:latin typeface="+mn-lt"/>
                          <a:ea typeface="+mn-ea"/>
                          <a:cs typeface="+mn-cs"/>
                        </a:rPr>
                        <a:t> with this individual. </a:t>
                      </a:r>
                    </a:p>
                    <a:p>
                      <a:pPr marL="285750" indent="-285750">
                        <a:buFont typeface="Arial" panose="020B0604020202020204" pitchFamily="34" charset="0"/>
                        <a:buChar char="•"/>
                      </a:pPr>
                      <a:r>
                        <a:rPr lang="en-US" sz="1600" kern="1200" dirty="0">
                          <a:solidFill>
                            <a:schemeClr val="tx1"/>
                          </a:solidFill>
                          <a:effectLst/>
                          <a:latin typeface="+mn-lt"/>
                          <a:ea typeface="+mn-ea"/>
                          <a:cs typeface="+mn-cs"/>
                        </a:rPr>
                        <a:t>I worked with him to create a </a:t>
                      </a:r>
                      <a:r>
                        <a:rPr lang="en-US" sz="1600" b="1" kern="1200" dirty="0">
                          <a:solidFill>
                            <a:schemeClr val="tx1"/>
                          </a:solidFill>
                          <a:effectLst/>
                          <a:latin typeface="+mn-lt"/>
                          <a:ea typeface="+mn-ea"/>
                          <a:cs typeface="+mn-cs"/>
                        </a:rPr>
                        <a:t>template on his data </a:t>
                      </a:r>
                      <a:r>
                        <a:rPr lang="en-US" sz="1600" kern="1200" dirty="0">
                          <a:solidFill>
                            <a:schemeClr val="tx1"/>
                          </a:solidFill>
                          <a:effectLst/>
                          <a:latin typeface="+mn-lt"/>
                          <a:ea typeface="+mn-ea"/>
                          <a:cs typeface="+mn-cs"/>
                        </a:rPr>
                        <a:t>to present better. </a:t>
                      </a:r>
                    </a:p>
                    <a:p>
                      <a:pPr marL="285750" indent="-285750">
                        <a:buFont typeface="Arial" panose="020B0604020202020204" pitchFamily="34" charset="0"/>
                        <a:buChar char="•"/>
                      </a:pPr>
                      <a:r>
                        <a:rPr lang="en-US" sz="1600" kern="1200" dirty="0">
                          <a:solidFill>
                            <a:schemeClr val="tx1"/>
                          </a:solidFill>
                          <a:effectLst/>
                          <a:latin typeface="+mn-lt"/>
                          <a:ea typeface="+mn-ea"/>
                          <a:cs typeface="+mn-cs"/>
                        </a:rPr>
                        <a:t>I took on the </a:t>
                      </a:r>
                      <a:r>
                        <a:rPr lang="en-US" sz="1600" b="1" kern="1200" dirty="0">
                          <a:solidFill>
                            <a:schemeClr val="tx1"/>
                          </a:solidFill>
                          <a:effectLst/>
                          <a:latin typeface="+mn-lt"/>
                          <a:ea typeface="+mn-ea"/>
                          <a:cs typeface="+mn-cs"/>
                        </a:rPr>
                        <a:t>primary role for communicating and updating the program management </a:t>
                      </a:r>
                      <a:r>
                        <a:rPr lang="en-US" sz="1600" kern="1200" dirty="0">
                          <a:solidFill>
                            <a:schemeClr val="tx1"/>
                          </a:solidFill>
                          <a:effectLst/>
                          <a:latin typeface="+mn-lt"/>
                          <a:ea typeface="+mn-ea"/>
                          <a:cs typeface="+mn-cs"/>
                        </a:rPr>
                        <a:t>so he could be more focused on the technical work – I was almost a translator for him</a:t>
                      </a:r>
                      <a:endParaRPr lang="en-US" sz="1600" dirty="0"/>
                    </a:p>
                  </a:txBody>
                  <a:tcPr/>
                </a:tc>
                <a:tc>
                  <a:txBody>
                    <a:bodyPr/>
                    <a:lstStyle/>
                    <a:p>
                      <a:r>
                        <a:rPr lang="en-US" sz="1600" b="1" dirty="0">
                          <a:solidFill>
                            <a:schemeClr val="tx1"/>
                          </a:solidFill>
                        </a:rPr>
                        <a:t>Results/Lessons Learned</a:t>
                      </a:r>
                    </a:p>
                    <a:p>
                      <a:r>
                        <a:rPr lang="en-US" sz="1600" kern="1200" dirty="0">
                          <a:solidFill>
                            <a:schemeClr val="tx1"/>
                          </a:solidFill>
                          <a:effectLst/>
                          <a:latin typeface="+mn-lt"/>
                          <a:ea typeface="+mn-ea"/>
                          <a:cs typeface="+mn-cs"/>
                        </a:rPr>
                        <a:t>And slowly but surely we were able to get the program to the finish line and deliver the modules to the customer.</a:t>
                      </a:r>
                    </a:p>
                    <a:p>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The lesson I learned was that even though this individual seemed hard to work with at first, once I got to spend time with him and understand his cadence more, I found out that he was actually a brilliant engineer but maybe lacked a few soft skills to showcase and communicate his work. </a:t>
                      </a:r>
                    </a:p>
                    <a:p>
                      <a:r>
                        <a:rPr lang="en-US" sz="1600" b="1" u="sng" dirty="0"/>
                        <a:t>It reminded me that everyone has something valuable to offer; sometimes, they just need a little help to show it.</a:t>
                      </a:r>
                      <a:endParaRPr lang="en-US" sz="1600" b="1" u="sng" kern="1200" dirty="0">
                        <a:solidFill>
                          <a:schemeClr val="tx1"/>
                        </a:solidFill>
                        <a:effectLst/>
                        <a:latin typeface="+mn-lt"/>
                        <a:ea typeface="+mn-ea"/>
                        <a:cs typeface="+mn-cs"/>
                      </a:endParaRPr>
                    </a:p>
                  </a:txBody>
                  <a:tcPr/>
                </a:tc>
                <a:extLst>
                  <a:ext uri="{0D108BD9-81ED-4DB2-BD59-A6C34878D82A}">
                    <a16:rowId xmlns:a16="http://schemas.microsoft.com/office/drawing/2014/main" val="3137672628"/>
                  </a:ext>
                </a:extLst>
              </a:tr>
            </a:tbl>
          </a:graphicData>
        </a:graphic>
      </p:graphicFrame>
      <p:sp>
        <p:nvSpPr>
          <p:cNvPr id="7" name="TextBox 6">
            <a:extLst>
              <a:ext uri="{FF2B5EF4-FFF2-40B4-BE49-F238E27FC236}">
                <a16:creationId xmlns:a16="http://schemas.microsoft.com/office/drawing/2014/main" id="{72ABC06E-8BEA-339B-B667-BE6C961FF3DB}"/>
              </a:ext>
            </a:extLst>
          </p:cNvPr>
          <p:cNvSpPr txBox="1"/>
          <p:nvPr/>
        </p:nvSpPr>
        <p:spPr>
          <a:xfrm>
            <a:off x="8766809" y="365125"/>
            <a:ext cx="2948941" cy="923330"/>
          </a:xfrm>
          <a:prstGeom prst="rect">
            <a:avLst/>
          </a:prstGeom>
          <a:noFill/>
        </p:spPr>
        <p:txBody>
          <a:bodyPr wrap="square">
            <a:spAutoFit/>
          </a:bodyPr>
          <a:lstStyle/>
          <a:p>
            <a:r>
              <a:rPr lang="en-US" sz="1800" b="1" dirty="0"/>
              <a:t>Leadership/Ownership, Cross-Functional Conflict</a:t>
            </a:r>
          </a:p>
          <a:p>
            <a:r>
              <a:rPr lang="en-US" b="1" dirty="0"/>
              <a:t>Recovery / Failure</a:t>
            </a:r>
            <a:r>
              <a:rPr lang="en-US" sz="1800" b="1" dirty="0"/>
              <a:t> </a:t>
            </a:r>
            <a:endParaRPr lang="en-US" dirty="0"/>
          </a:p>
        </p:txBody>
      </p:sp>
    </p:spTree>
    <p:extLst>
      <p:ext uri="{BB962C8B-B14F-4D97-AF65-F5344CB8AC3E}">
        <p14:creationId xmlns:p14="http://schemas.microsoft.com/office/powerpoint/2010/main" val="1018077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F5696-7B18-58F5-7BFE-F40F3E397C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AAEFB-80F4-8D28-52AD-D62FA5D26C04}"/>
              </a:ext>
            </a:extLst>
          </p:cNvPr>
          <p:cNvSpPr>
            <a:spLocks noGrp="1"/>
          </p:cNvSpPr>
          <p:nvPr>
            <p:ph type="title"/>
          </p:nvPr>
        </p:nvSpPr>
        <p:spPr/>
        <p:txBody>
          <a:bodyPr/>
          <a:lstStyle/>
          <a:p>
            <a:r>
              <a:rPr lang="en-US" dirty="0"/>
              <a:t>Structuring Each Question</a:t>
            </a:r>
          </a:p>
        </p:txBody>
      </p:sp>
      <p:graphicFrame>
        <p:nvGraphicFramePr>
          <p:cNvPr id="4" name="Table 3">
            <a:extLst>
              <a:ext uri="{FF2B5EF4-FFF2-40B4-BE49-F238E27FC236}">
                <a16:creationId xmlns:a16="http://schemas.microsoft.com/office/drawing/2014/main" id="{44D688CB-D532-F1AE-96DE-A49F69EC2FEC}"/>
              </a:ext>
            </a:extLst>
          </p:cNvPr>
          <p:cNvGraphicFramePr>
            <a:graphicFrameLocks noGrp="1"/>
          </p:cNvGraphicFramePr>
          <p:nvPr>
            <p:extLst>
              <p:ext uri="{D42A27DB-BD31-4B8C-83A1-F6EECF244321}">
                <p14:modId xmlns:p14="http://schemas.microsoft.com/office/powerpoint/2010/main" val="3242712922"/>
              </p:ext>
            </p:extLst>
          </p:nvPr>
        </p:nvGraphicFramePr>
        <p:xfrm>
          <a:off x="838199" y="1487156"/>
          <a:ext cx="10515600" cy="5005719"/>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741378754"/>
                    </a:ext>
                  </a:extLst>
                </a:gridCol>
                <a:gridCol w="5257800">
                  <a:extLst>
                    <a:ext uri="{9D8B030D-6E8A-4147-A177-3AD203B41FA5}">
                      <a16:colId xmlns:a16="http://schemas.microsoft.com/office/drawing/2014/main" val="1057579635"/>
                    </a:ext>
                  </a:extLst>
                </a:gridCol>
              </a:tblGrid>
              <a:tr h="2118935">
                <a:tc>
                  <a:txBody>
                    <a:bodyPr/>
                    <a:lstStyle/>
                    <a:p>
                      <a:r>
                        <a:rPr lang="en-US" b="1" u="sng" dirty="0"/>
                        <a:t>Context</a:t>
                      </a:r>
                    </a:p>
                    <a:p>
                      <a:endParaRPr lang="en-US" b="0" u="none" dirty="0"/>
                    </a:p>
                    <a:p>
                      <a:r>
                        <a:rPr lang="en-US" b="0" u="none" dirty="0"/>
                        <a:t>“ I would say my mind goes to ….” </a:t>
                      </a:r>
                    </a:p>
                    <a:p>
                      <a:endParaRPr lang="en-US" b="0" u="none" dirty="0"/>
                    </a:p>
                  </a:txBody>
                  <a:tcPr/>
                </a:tc>
                <a:tc>
                  <a:txBody>
                    <a:bodyPr/>
                    <a:lstStyle/>
                    <a:p>
                      <a:r>
                        <a:rPr lang="en-US" dirty="0"/>
                        <a:t>My Role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kern="1200" dirty="0">
                        <a:solidFill>
                          <a:schemeClr val="tx1"/>
                        </a:solidFill>
                        <a:effectLst/>
                        <a:latin typeface="+mn-lt"/>
                        <a:ea typeface="+mn-ea"/>
                        <a:cs typeface="+mn-cs"/>
                      </a:endParaRPr>
                    </a:p>
                    <a:p>
                      <a:pPr marL="0" indent="0">
                        <a:buFont typeface="Arial" panose="020B0604020202020204" pitchFamily="34" charset="0"/>
                        <a:buNone/>
                      </a:pPr>
                      <a:r>
                        <a:rPr lang="en-US" sz="1800" kern="1200" dirty="0">
                          <a:solidFill>
                            <a:schemeClr val="tx1"/>
                          </a:solidFill>
                          <a:effectLst/>
                          <a:latin typeface="+mn-lt"/>
                          <a:ea typeface="+mn-ea"/>
                          <a:cs typeface="+mn-cs"/>
                        </a:rPr>
                        <a:t>For example, </a:t>
                      </a:r>
                      <a:endParaRPr lang="en-US" dirty="0"/>
                    </a:p>
                  </a:txBody>
                  <a:tcPr/>
                </a:tc>
                <a:extLst>
                  <a:ext uri="{0D108BD9-81ED-4DB2-BD59-A6C34878D82A}">
                    <a16:rowId xmlns:a16="http://schemas.microsoft.com/office/drawing/2014/main" val="1437786423"/>
                  </a:ext>
                </a:extLst>
              </a:tr>
              <a:tr h="2886784">
                <a:tc>
                  <a:txBody>
                    <a:bodyPr/>
                    <a:lstStyle/>
                    <a:p>
                      <a:r>
                        <a:rPr lang="en-US" dirty="0"/>
                        <a:t>Actions</a:t>
                      </a:r>
                    </a:p>
                    <a:p>
                      <a:endParaRPr lang="en-US" sz="1800" kern="1200" dirty="0">
                        <a:solidFill>
                          <a:schemeClr val="tx1"/>
                        </a:solidFill>
                        <a:effectLst/>
                        <a:latin typeface="+mn-lt"/>
                        <a:ea typeface="+mn-ea"/>
                        <a:cs typeface="+mn-cs"/>
                      </a:endParaRPr>
                    </a:p>
                    <a:p>
                      <a:pPr marL="0" indent="0">
                        <a:buFont typeface="Arial" panose="020B0604020202020204" pitchFamily="34" charset="0"/>
                        <a:buNone/>
                      </a:pPr>
                      <a:endParaRPr lang="en-US" sz="1800" kern="1200" dirty="0">
                        <a:solidFill>
                          <a:schemeClr val="tx1"/>
                        </a:solidFill>
                        <a:effectLst/>
                        <a:latin typeface="+mn-lt"/>
                        <a:ea typeface="+mn-ea"/>
                        <a:cs typeface="+mn-cs"/>
                      </a:endParaRPr>
                    </a:p>
                    <a:p>
                      <a:pPr marL="0" indent="0">
                        <a:buFont typeface="Arial" panose="020B0604020202020204" pitchFamily="34" charset="0"/>
                        <a:buNone/>
                      </a:pPr>
                      <a:r>
                        <a:rPr lang="en-US" sz="1800" kern="1200" dirty="0">
                          <a:solidFill>
                            <a:schemeClr val="tx1"/>
                          </a:solidFill>
                          <a:effectLst/>
                          <a:latin typeface="+mn-lt"/>
                          <a:ea typeface="+mn-ea"/>
                          <a:cs typeface="+mn-cs"/>
                        </a:rPr>
                        <a:t>“And that’s important because…….”</a:t>
                      </a:r>
                      <a:endParaRPr lang="en-US" dirty="0"/>
                    </a:p>
                  </a:txBody>
                  <a:tcPr/>
                </a:tc>
                <a:tc>
                  <a:txBody>
                    <a:bodyPr/>
                    <a:lstStyle/>
                    <a:p>
                      <a:r>
                        <a:rPr lang="en-US" dirty="0"/>
                        <a:t>Results/Lessons Learned</a:t>
                      </a:r>
                    </a:p>
                    <a:p>
                      <a:endParaRPr lang="en-US" sz="1800" kern="1200" dirty="0">
                        <a:solidFill>
                          <a:srgbClr val="FF0000"/>
                        </a:solidFill>
                        <a:effectLst/>
                        <a:latin typeface="+mn-lt"/>
                        <a:ea typeface="+mn-ea"/>
                        <a:cs typeface="+mn-cs"/>
                      </a:endParaRPr>
                    </a:p>
                    <a:p>
                      <a:r>
                        <a:rPr lang="en-US" sz="1800" kern="1200" dirty="0">
                          <a:solidFill>
                            <a:schemeClr val="tx1"/>
                          </a:solidFill>
                          <a:effectLst/>
                          <a:latin typeface="+mn-lt"/>
                          <a:ea typeface="+mn-ea"/>
                          <a:cs typeface="+mn-cs"/>
                        </a:rPr>
                        <a:t>So what I learned is…. </a:t>
                      </a:r>
                    </a:p>
                  </a:txBody>
                  <a:tcPr/>
                </a:tc>
                <a:extLst>
                  <a:ext uri="{0D108BD9-81ED-4DB2-BD59-A6C34878D82A}">
                    <a16:rowId xmlns:a16="http://schemas.microsoft.com/office/drawing/2014/main" val="3137672628"/>
                  </a:ext>
                </a:extLst>
              </a:tr>
            </a:tbl>
          </a:graphicData>
        </a:graphic>
      </p:graphicFrame>
    </p:spTree>
    <p:extLst>
      <p:ext uri="{BB962C8B-B14F-4D97-AF65-F5344CB8AC3E}">
        <p14:creationId xmlns:p14="http://schemas.microsoft.com/office/powerpoint/2010/main" val="5051008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99032-2079-51C2-CF41-12B296B90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BD2C3B-2FB1-6A40-5C50-FA5A48520C89}"/>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Lessons Learned</a:t>
            </a:r>
          </a:p>
        </p:txBody>
      </p:sp>
      <p:sp>
        <p:nvSpPr>
          <p:cNvPr id="3" name="Content Placeholder 2">
            <a:extLst>
              <a:ext uri="{FF2B5EF4-FFF2-40B4-BE49-F238E27FC236}">
                <a16:creationId xmlns:a16="http://schemas.microsoft.com/office/drawing/2014/main" id="{A360C5F0-A5F2-551E-8EA7-98AE6001F650}"/>
              </a:ext>
            </a:extLst>
          </p:cNvPr>
          <p:cNvSpPr>
            <a:spLocks noGrp="1"/>
          </p:cNvSpPr>
          <p:nvPr>
            <p:ph idx="1"/>
          </p:nvPr>
        </p:nvSpPr>
        <p:spPr>
          <a:xfrm>
            <a:off x="451691" y="1615665"/>
            <a:ext cx="11340663" cy="2950962"/>
          </a:xfrm>
        </p:spPr>
        <p:txBody>
          <a:bodyPr>
            <a:normAutofit/>
          </a:bodyPr>
          <a:lstStyle/>
          <a:p>
            <a:r>
              <a:rPr lang="en-US" dirty="0">
                <a:latin typeface="Arial" panose="020B0604020202020204" pitchFamily="34" charset="0"/>
                <a:cs typeface="Arial" panose="020B0604020202020204" pitchFamily="34" charset="0"/>
              </a:rPr>
              <a:t>Documentation – Writing things down can save time in the future</a:t>
            </a:r>
          </a:p>
          <a:p>
            <a:r>
              <a:rPr lang="en-US" dirty="0">
                <a:latin typeface="Arial" panose="020B0604020202020204" pitchFamily="34" charset="0"/>
                <a:cs typeface="Arial" panose="020B0604020202020204" pitchFamily="34" charset="0"/>
              </a:rPr>
              <a:t>Curiosity – Continue to ask “why” to understand the bigger picture</a:t>
            </a:r>
          </a:p>
          <a:p>
            <a:r>
              <a:rPr lang="en-US" dirty="0">
                <a:latin typeface="Arial" panose="020B0604020202020204" pitchFamily="34" charset="0"/>
                <a:cs typeface="Arial" panose="020B0604020202020204" pitchFamily="34" charset="0"/>
              </a:rPr>
              <a:t>Collaboration – Be able to work with people of all backgrounds</a:t>
            </a:r>
          </a:p>
        </p:txBody>
      </p:sp>
      <p:sp>
        <p:nvSpPr>
          <p:cNvPr id="4" name="Rectangle 3">
            <a:extLst>
              <a:ext uri="{FF2B5EF4-FFF2-40B4-BE49-F238E27FC236}">
                <a16:creationId xmlns:a16="http://schemas.microsoft.com/office/drawing/2014/main" id="{8CE321EE-A758-D5C1-2C81-783D99048318}"/>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F0B81906-A2AC-1A64-91A4-0E7DC25DBFF3}"/>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pic>
        <p:nvPicPr>
          <p:cNvPr id="5" name="Picture 4">
            <a:extLst>
              <a:ext uri="{FF2B5EF4-FFF2-40B4-BE49-F238E27FC236}">
                <a16:creationId xmlns:a16="http://schemas.microsoft.com/office/drawing/2014/main" id="{720D64D9-2805-5BF3-C8CF-96099E421137}"/>
              </a:ext>
            </a:extLst>
          </p:cNvPr>
          <p:cNvPicPr>
            <a:picLocks noChangeAspect="1"/>
          </p:cNvPicPr>
          <p:nvPr/>
        </p:nvPicPr>
        <p:blipFill>
          <a:blip r:embed="rId4"/>
          <a:stretch>
            <a:fillRect/>
          </a:stretch>
        </p:blipFill>
        <p:spPr>
          <a:xfrm>
            <a:off x="683230" y="3725148"/>
            <a:ext cx="10825539" cy="2498201"/>
          </a:xfrm>
          <a:prstGeom prst="rect">
            <a:avLst/>
          </a:prstGeom>
        </p:spPr>
      </p:pic>
    </p:spTree>
    <p:extLst>
      <p:ext uri="{BB962C8B-B14F-4D97-AF65-F5344CB8AC3E}">
        <p14:creationId xmlns:p14="http://schemas.microsoft.com/office/powerpoint/2010/main" val="36312403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5B308-313C-DEDE-C2CA-84F3F1F7B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A43BE-A357-2F3B-3DB7-1AFFE7D8B3E4}"/>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Favorite One Liners</a:t>
            </a:r>
          </a:p>
        </p:txBody>
      </p:sp>
      <p:sp>
        <p:nvSpPr>
          <p:cNvPr id="3" name="Content Placeholder 2">
            <a:extLst>
              <a:ext uri="{FF2B5EF4-FFF2-40B4-BE49-F238E27FC236}">
                <a16:creationId xmlns:a16="http://schemas.microsoft.com/office/drawing/2014/main" id="{4BA8ED80-01C0-41F1-5BDD-91BF3B3177EF}"/>
              </a:ext>
            </a:extLst>
          </p:cNvPr>
          <p:cNvSpPr>
            <a:spLocks noGrp="1"/>
          </p:cNvSpPr>
          <p:nvPr>
            <p:ph idx="1"/>
          </p:nvPr>
        </p:nvSpPr>
        <p:spPr>
          <a:xfrm>
            <a:off x="451691" y="1615665"/>
            <a:ext cx="11340663" cy="2950962"/>
          </a:xfrm>
        </p:spPr>
        <p:txBody>
          <a:bodyPr>
            <a:normAutofit/>
          </a:bodyPr>
          <a:lstStyle/>
          <a:p>
            <a:r>
              <a:rPr lang="en-US" dirty="0">
                <a:latin typeface="Arial" panose="020B0604020202020204" pitchFamily="34" charset="0"/>
                <a:cs typeface="Arial" panose="020B0604020202020204" pitchFamily="34" charset="0"/>
              </a:rPr>
              <a:t>Asking better questions will get you better answers</a:t>
            </a:r>
          </a:p>
          <a:p>
            <a:r>
              <a:rPr lang="en-US" dirty="0">
                <a:latin typeface="Arial" panose="020B0604020202020204" pitchFamily="34" charset="0"/>
                <a:cs typeface="Arial" panose="020B0604020202020204" pitchFamily="34" charset="0"/>
              </a:rPr>
              <a:t>Done is better than perfect // Paralysis by Analysis</a:t>
            </a:r>
          </a:p>
          <a:p>
            <a:r>
              <a:rPr lang="en-US" dirty="0">
                <a:latin typeface="Arial" panose="020B0604020202020204" pitchFamily="34" charset="0"/>
                <a:cs typeface="Arial" panose="020B0604020202020204" pitchFamily="34" charset="0"/>
              </a:rPr>
              <a:t>Get the same story from different people </a:t>
            </a:r>
          </a:p>
          <a:p>
            <a:r>
              <a:rPr lang="en-US" dirty="0">
                <a:latin typeface="Arial" panose="020B0604020202020204" pitchFamily="34" charset="0"/>
                <a:cs typeface="Arial" panose="020B0604020202020204" pitchFamily="34" charset="0"/>
              </a:rPr>
              <a:t>Pick Two: Cost / Quality / Schedule</a:t>
            </a:r>
          </a:p>
          <a:p>
            <a:endParaRPr lang="en-US"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252E2655-AC7F-3D81-0ABC-0CB590C11211}"/>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E9048499-D353-728E-DF2B-FEA36049B300}"/>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3991828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468C6-9593-D081-F3FF-B8EFC8BD02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E39250-0118-1B4E-86AF-522172EE5DB9}"/>
              </a:ext>
            </a:extLst>
          </p:cNvPr>
          <p:cNvSpPr>
            <a:spLocks noGrp="1"/>
          </p:cNvSpPr>
          <p:nvPr>
            <p:ph type="ctrTitle"/>
          </p:nvPr>
        </p:nvSpPr>
        <p:spPr>
          <a:xfrm>
            <a:off x="752030" y="3312319"/>
            <a:ext cx="9230882" cy="937679"/>
          </a:xfrm>
        </p:spPr>
        <p:txBody>
          <a:bodyPr>
            <a:normAutofit/>
          </a:bodyPr>
          <a:lstStyle/>
          <a:p>
            <a:pPr algn="l"/>
            <a:r>
              <a:rPr lang="en-US" sz="5500" b="1" dirty="0">
                <a:latin typeface="Arial" panose="020B0604020202020204" pitchFamily="34" charset="0"/>
                <a:cs typeface="Arial" panose="020B0604020202020204" pitchFamily="34" charset="0"/>
              </a:rPr>
              <a:t>Career Reflection</a:t>
            </a:r>
          </a:p>
        </p:txBody>
      </p:sp>
      <p:sp>
        <p:nvSpPr>
          <p:cNvPr id="4" name="Rectangle 3">
            <a:extLst>
              <a:ext uri="{FF2B5EF4-FFF2-40B4-BE49-F238E27FC236}">
                <a16:creationId xmlns:a16="http://schemas.microsoft.com/office/drawing/2014/main" id="{8BDBFD62-0284-A4F2-6C2D-A5D34602D418}"/>
              </a:ext>
            </a:extLst>
          </p:cNvPr>
          <p:cNvSpPr/>
          <p:nvPr/>
        </p:nvSpPr>
        <p:spPr>
          <a:xfrm>
            <a:off x="828676" y="4429125"/>
            <a:ext cx="10825900" cy="1291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38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2EBB6-C015-41E0-16E9-B6C46D434C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DF3E1F-2C62-6E56-4790-806C83D83E41}"/>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Stories Arsenal: MRSI Board Issue</a:t>
            </a:r>
          </a:p>
        </p:txBody>
      </p:sp>
      <p:sp>
        <p:nvSpPr>
          <p:cNvPr id="4" name="Rectangle 3">
            <a:extLst>
              <a:ext uri="{FF2B5EF4-FFF2-40B4-BE49-F238E27FC236}">
                <a16:creationId xmlns:a16="http://schemas.microsoft.com/office/drawing/2014/main" id="{7706371B-6734-DFF1-D844-E189C5708A70}"/>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F705B50B-A98E-F570-7D28-6640A2F07C74}"/>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7" name="Content Placeholder 11">
            <a:extLst>
              <a:ext uri="{FF2B5EF4-FFF2-40B4-BE49-F238E27FC236}">
                <a16:creationId xmlns:a16="http://schemas.microsoft.com/office/drawing/2014/main" id="{6B27A250-B537-BE07-BAE5-30B098155CD0}"/>
              </a:ext>
            </a:extLst>
          </p:cNvPr>
          <p:cNvSpPr txBox="1">
            <a:spLocks/>
          </p:cNvSpPr>
          <p:nvPr/>
        </p:nvSpPr>
        <p:spPr>
          <a:xfrm>
            <a:off x="8337884" y="1438621"/>
            <a:ext cx="3338034" cy="47039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ighlight>
                  <a:srgbClr val="00FFFF"/>
                </a:highlight>
                <a:latin typeface="Arial" panose="020B0604020202020204" pitchFamily="34" charset="0"/>
                <a:cs typeface="Arial" panose="020B0604020202020204" pitchFamily="34" charset="0"/>
              </a:rPr>
              <a:t>Technical Win</a:t>
            </a:r>
          </a:p>
          <a:p>
            <a:r>
              <a:rPr lang="en-US" dirty="0">
                <a:highlight>
                  <a:srgbClr val="00FFFF"/>
                </a:highlight>
                <a:latin typeface="Arial" panose="020B0604020202020204" pitchFamily="34" charset="0"/>
                <a:cs typeface="Arial" panose="020B0604020202020204" pitchFamily="34" charset="0"/>
              </a:rPr>
              <a:t>Failure or Recovery</a:t>
            </a:r>
          </a:p>
          <a:p>
            <a:r>
              <a:rPr lang="en-US" dirty="0">
                <a:latin typeface="Arial" panose="020B0604020202020204" pitchFamily="34" charset="0"/>
                <a:cs typeface="Arial" panose="020B0604020202020204" pitchFamily="34" charset="0"/>
              </a:rPr>
              <a:t>Tradeoff decision</a:t>
            </a:r>
          </a:p>
          <a:p>
            <a:r>
              <a:rPr lang="en-US" dirty="0">
                <a:latin typeface="Arial" panose="020B0604020202020204" pitchFamily="34" charset="0"/>
                <a:cs typeface="Arial" panose="020B0604020202020204" pitchFamily="34" charset="0"/>
              </a:rPr>
              <a:t>Cross-Functional Conflict</a:t>
            </a:r>
          </a:p>
          <a:p>
            <a:r>
              <a:rPr lang="en-US" dirty="0">
                <a:highlight>
                  <a:srgbClr val="00FFFF"/>
                </a:highlight>
                <a:latin typeface="Arial" panose="020B0604020202020204" pitchFamily="34" charset="0"/>
                <a:cs typeface="Arial" panose="020B0604020202020204" pitchFamily="34" charset="0"/>
              </a:rPr>
              <a:t>Process Improvement</a:t>
            </a:r>
          </a:p>
          <a:p>
            <a:r>
              <a:rPr lang="en-US" dirty="0">
                <a:highlight>
                  <a:srgbClr val="00FFFF"/>
                </a:highlight>
                <a:latin typeface="Arial" panose="020B0604020202020204" pitchFamily="34" charset="0"/>
                <a:cs typeface="Arial" panose="020B0604020202020204" pitchFamily="34" charset="0"/>
              </a:rPr>
              <a:t>Leadership / Ownership </a:t>
            </a:r>
          </a:p>
        </p:txBody>
      </p:sp>
      <p:sp>
        <p:nvSpPr>
          <p:cNvPr id="8" name="Content Placeholder 11">
            <a:extLst>
              <a:ext uri="{FF2B5EF4-FFF2-40B4-BE49-F238E27FC236}">
                <a16:creationId xmlns:a16="http://schemas.microsoft.com/office/drawing/2014/main" id="{DA7C49CC-B996-D84C-4739-DED378345307}"/>
              </a:ext>
            </a:extLst>
          </p:cNvPr>
          <p:cNvSpPr>
            <a:spLocks noGrp="1"/>
          </p:cNvSpPr>
          <p:nvPr>
            <p:ph idx="1"/>
          </p:nvPr>
        </p:nvSpPr>
        <p:spPr>
          <a:xfrm>
            <a:off x="838200" y="1615665"/>
            <a:ext cx="7439526" cy="4561298"/>
          </a:xfrm>
        </p:spPr>
        <p:txBody>
          <a:bodyPr>
            <a:normAutofit fontScale="85000" lnSpcReduction="20000"/>
          </a:bodyPr>
          <a:lstStyle/>
          <a:p>
            <a:pPr marL="0" indent="0">
              <a:buNone/>
            </a:pPr>
            <a:r>
              <a:rPr lang="en-US" dirty="0">
                <a:latin typeface="Arial" panose="020B0604020202020204" pitchFamily="34" charset="0"/>
                <a:cs typeface="Arial" panose="020B0604020202020204" pitchFamily="34" charset="0"/>
              </a:rPr>
              <a:t>Story Telling:</a:t>
            </a:r>
          </a:p>
          <a:p>
            <a:r>
              <a:rPr lang="en-US" dirty="0">
                <a:latin typeface="Arial" panose="020B0604020202020204" pitchFamily="34" charset="0"/>
                <a:cs typeface="Arial" panose="020B0604020202020204" pitchFamily="34" charset="0"/>
              </a:rPr>
              <a:t>Context: </a:t>
            </a:r>
          </a:p>
          <a:p>
            <a:pPr lvl="1"/>
            <a:r>
              <a:rPr lang="en-US" dirty="0">
                <a:latin typeface="Arial" panose="020B0604020202020204" pitchFamily="34" charset="0"/>
                <a:cs typeface="Arial" panose="020B0604020202020204" pitchFamily="34" charset="0"/>
              </a:rPr>
              <a:t>MRSI Heating component not working</a:t>
            </a:r>
          </a:p>
          <a:p>
            <a:r>
              <a:rPr lang="en-US" dirty="0">
                <a:latin typeface="Arial" panose="020B0604020202020204" pitchFamily="34" charset="0"/>
                <a:cs typeface="Arial" panose="020B0604020202020204" pitchFamily="34" charset="0"/>
              </a:rPr>
              <a:t>My Role</a:t>
            </a:r>
          </a:p>
          <a:p>
            <a:pPr lvl="1"/>
            <a:r>
              <a:rPr lang="en-US" dirty="0">
                <a:latin typeface="Arial" panose="020B0604020202020204" pitchFamily="34" charset="0"/>
                <a:cs typeface="Arial" panose="020B0604020202020204" pitchFamily="34" charset="0"/>
              </a:rPr>
              <a:t>Process Engineer in charge of machine</a:t>
            </a:r>
          </a:p>
          <a:p>
            <a:r>
              <a:rPr lang="en-US" dirty="0">
                <a:latin typeface="Arial" panose="020B0604020202020204" pitchFamily="34" charset="0"/>
                <a:cs typeface="Arial" panose="020B0604020202020204" pitchFamily="34" charset="0"/>
              </a:rPr>
              <a:t>Key decision</a:t>
            </a:r>
          </a:p>
          <a:p>
            <a:pPr lvl="1"/>
            <a:r>
              <a:rPr lang="en-US" dirty="0">
                <a:latin typeface="Arial" panose="020B0604020202020204" pitchFamily="34" charset="0"/>
                <a:cs typeface="Arial" panose="020B0604020202020204" pitchFamily="34" charset="0"/>
              </a:rPr>
              <a:t>Working with Suppliers</a:t>
            </a:r>
          </a:p>
          <a:p>
            <a:pPr lvl="1"/>
            <a:r>
              <a:rPr lang="en-US" dirty="0">
                <a:latin typeface="Arial" panose="020B0604020202020204" pitchFamily="34" charset="0"/>
                <a:cs typeface="Arial" panose="020B0604020202020204" pitchFamily="34" charset="0"/>
              </a:rPr>
              <a:t>Electrical Schematic // Diagnosing the problem</a:t>
            </a:r>
          </a:p>
          <a:p>
            <a:r>
              <a:rPr lang="en-US" dirty="0">
                <a:latin typeface="Arial" panose="020B0604020202020204" pitchFamily="34" charset="0"/>
                <a:cs typeface="Arial" panose="020B0604020202020204" pitchFamily="34" charset="0"/>
              </a:rPr>
              <a:t>Result</a:t>
            </a:r>
          </a:p>
          <a:p>
            <a:pPr lvl="1"/>
            <a:r>
              <a:rPr lang="en-US" dirty="0">
                <a:latin typeface="Arial" panose="020B0604020202020204" pitchFamily="34" charset="0"/>
                <a:cs typeface="Arial" panose="020B0604020202020204" pitchFamily="34" charset="0"/>
              </a:rPr>
              <a:t>Ordered Small components, replaced, solved</a:t>
            </a:r>
            <a:endParaRPr lang="en-US" dirty="0">
              <a:highlight>
                <a:srgbClr val="FFFF00"/>
              </a:highlight>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Lesson </a:t>
            </a:r>
          </a:p>
          <a:p>
            <a:pPr lvl="1"/>
            <a:r>
              <a:rPr lang="en-US" dirty="0">
                <a:latin typeface="Arial" panose="020B0604020202020204" pitchFamily="34" charset="0"/>
                <a:cs typeface="Arial" panose="020B0604020202020204" pitchFamily="34" charset="0"/>
              </a:rPr>
              <a:t>Root Cause Analysis from Manufacturing days really helped</a:t>
            </a:r>
          </a:p>
          <a:p>
            <a:r>
              <a:rPr lang="en-US" dirty="0">
                <a:latin typeface="Arial" panose="020B0604020202020204" pitchFamily="34" charset="0"/>
                <a:cs typeface="Arial" panose="020B0604020202020204" pitchFamily="34" charset="0"/>
              </a:rPr>
              <a:t>That’s it </a:t>
            </a:r>
          </a:p>
        </p:txBody>
      </p:sp>
    </p:spTree>
    <p:extLst>
      <p:ext uri="{BB962C8B-B14F-4D97-AF65-F5344CB8AC3E}">
        <p14:creationId xmlns:p14="http://schemas.microsoft.com/office/powerpoint/2010/main" val="36427500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01B6D-EA66-1E03-D167-EC2DE448A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BF5A40-BE48-8C37-64C3-69A3D681B639}"/>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Stories Arsenal: Goldwing Program</a:t>
            </a:r>
          </a:p>
        </p:txBody>
      </p:sp>
      <p:sp>
        <p:nvSpPr>
          <p:cNvPr id="4" name="Rectangle 3">
            <a:extLst>
              <a:ext uri="{FF2B5EF4-FFF2-40B4-BE49-F238E27FC236}">
                <a16:creationId xmlns:a16="http://schemas.microsoft.com/office/drawing/2014/main" id="{2B836B97-AF52-1433-7CF9-4F67FD4B19B8}"/>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1748755C-DA57-B58B-8D9C-AC2BC33D0431}"/>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7" name="Content Placeholder 11">
            <a:extLst>
              <a:ext uri="{FF2B5EF4-FFF2-40B4-BE49-F238E27FC236}">
                <a16:creationId xmlns:a16="http://schemas.microsoft.com/office/drawing/2014/main" id="{D2002BA2-63B4-BDAF-0560-030CBAC4C9E9}"/>
              </a:ext>
            </a:extLst>
          </p:cNvPr>
          <p:cNvSpPr txBox="1">
            <a:spLocks/>
          </p:cNvSpPr>
          <p:nvPr/>
        </p:nvSpPr>
        <p:spPr>
          <a:xfrm>
            <a:off x="8337884" y="1438621"/>
            <a:ext cx="3338034" cy="47039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ighlight>
                  <a:srgbClr val="00FFFF"/>
                </a:highlight>
                <a:latin typeface="Arial" panose="020B0604020202020204" pitchFamily="34" charset="0"/>
                <a:cs typeface="Arial" panose="020B0604020202020204" pitchFamily="34" charset="0"/>
              </a:rPr>
              <a:t>Technical Win</a:t>
            </a:r>
          </a:p>
          <a:p>
            <a:r>
              <a:rPr lang="en-US" dirty="0">
                <a:latin typeface="Arial" panose="020B0604020202020204" pitchFamily="34" charset="0"/>
                <a:cs typeface="Arial" panose="020B0604020202020204" pitchFamily="34" charset="0"/>
              </a:rPr>
              <a:t>Failure or Recovery</a:t>
            </a:r>
          </a:p>
          <a:p>
            <a:r>
              <a:rPr lang="en-US" dirty="0">
                <a:latin typeface="Arial" panose="020B0604020202020204" pitchFamily="34" charset="0"/>
                <a:cs typeface="Arial" panose="020B0604020202020204" pitchFamily="34" charset="0"/>
              </a:rPr>
              <a:t>Tradeoff decision</a:t>
            </a:r>
          </a:p>
          <a:p>
            <a:r>
              <a:rPr lang="en-US" dirty="0">
                <a:highlight>
                  <a:srgbClr val="00FFFF"/>
                </a:highlight>
                <a:latin typeface="Arial" panose="020B0604020202020204" pitchFamily="34" charset="0"/>
                <a:cs typeface="Arial" panose="020B0604020202020204" pitchFamily="34" charset="0"/>
              </a:rPr>
              <a:t>Cross-Functional Conflict</a:t>
            </a:r>
          </a:p>
          <a:p>
            <a:r>
              <a:rPr lang="en-US" dirty="0">
                <a:latin typeface="Arial" panose="020B0604020202020204" pitchFamily="34" charset="0"/>
                <a:cs typeface="Arial" panose="020B0604020202020204" pitchFamily="34" charset="0"/>
              </a:rPr>
              <a:t>Process Improvement</a:t>
            </a:r>
          </a:p>
          <a:p>
            <a:r>
              <a:rPr lang="en-US" dirty="0">
                <a:highlight>
                  <a:srgbClr val="00FFFF"/>
                </a:highlight>
                <a:latin typeface="Arial" panose="020B0604020202020204" pitchFamily="34" charset="0"/>
                <a:cs typeface="Arial" panose="020B0604020202020204" pitchFamily="34" charset="0"/>
              </a:rPr>
              <a:t>Leadership / Ownership </a:t>
            </a:r>
          </a:p>
        </p:txBody>
      </p:sp>
      <p:sp>
        <p:nvSpPr>
          <p:cNvPr id="9" name="Content Placeholder 11">
            <a:extLst>
              <a:ext uri="{FF2B5EF4-FFF2-40B4-BE49-F238E27FC236}">
                <a16:creationId xmlns:a16="http://schemas.microsoft.com/office/drawing/2014/main" id="{15BBD9D4-DD24-8FD2-5F20-C28BC07736DD}"/>
              </a:ext>
            </a:extLst>
          </p:cNvPr>
          <p:cNvSpPr>
            <a:spLocks noGrp="1"/>
          </p:cNvSpPr>
          <p:nvPr>
            <p:ph idx="1"/>
          </p:nvPr>
        </p:nvSpPr>
        <p:spPr>
          <a:xfrm>
            <a:off x="838200" y="1615665"/>
            <a:ext cx="7439526" cy="4561298"/>
          </a:xfrm>
        </p:spPr>
        <p:txBody>
          <a:bodyPr>
            <a:normAutofit fontScale="62500" lnSpcReduction="20000"/>
          </a:bodyPr>
          <a:lstStyle/>
          <a:p>
            <a:pPr marL="0" indent="0">
              <a:buNone/>
            </a:pPr>
            <a:r>
              <a:rPr lang="en-US" dirty="0">
                <a:latin typeface="Arial" panose="020B0604020202020204" pitchFamily="34" charset="0"/>
                <a:cs typeface="Arial" panose="020B0604020202020204" pitchFamily="34" charset="0"/>
              </a:rPr>
              <a:t>Story Telling:</a:t>
            </a:r>
          </a:p>
          <a:p>
            <a:pPr marL="0" indent="0">
              <a:buNone/>
            </a:pPr>
            <a:r>
              <a:rPr lang="en-US" dirty="0">
                <a:latin typeface="Arial" panose="020B0604020202020204" pitchFamily="34" charset="0"/>
                <a:cs typeface="Arial" panose="020B0604020202020204" pitchFamily="34" charset="0"/>
              </a:rPr>
              <a:t>Context: </a:t>
            </a:r>
          </a:p>
          <a:p>
            <a:pPr marL="457200" lvl="1" indent="0">
              <a:buNone/>
            </a:pPr>
            <a:r>
              <a:rPr lang="en-US" dirty="0">
                <a:latin typeface="Arial" panose="020B0604020202020204" pitchFamily="34" charset="0"/>
                <a:cs typeface="Arial" panose="020B0604020202020204" pitchFamily="34" charset="0"/>
              </a:rPr>
              <a:t>There was a Space Program that needed more organization and transparency </a:t>
            </a:r>
          </a:p>
          <a:p>
            <a:pPr marL="0" indent="0">
              <a:buNone/>
            </a:pPr>
            <a:r>
              <a:rPr lang="en-US" dirty="0">
                <a:latin typeface="Arial" panose="020B0604020202020204" pitchFamily="34" charset="0"/>
                <a:cs typeface="Arial" panose="020B0604020202020204" pitchFamily="34" charset="0"/>
              </a:rPr>
              <a:t>My Role</a:t>
            </a:r>
          </a:p>
          <a:p>
            <a:pPr marL="457200" lvl="1" indent="0">
              <a:buNone/>
            </a:pPr>
            <a:r>
              <a:rPr lang="en-US" dirty="0">
                <a:latin typeface="Arial" panose="020B0604020202020204" pitchFamily="34" charset="0"/>
                <a:cs typeface="Arial" panose="020B0604020202020204" pitchFamily="34" charset="0"/>
              </a:rPr>
              <a:t>I had previous experience on Space Programs that required a specific cadence and urgency. My manager moved me to this program to give more spark and transparency</a:t>
            </a:r>
          </a:p>
          <a:p>
            <a:pPr marL="0" indent="0">
              <a:buNone/>
            </a:pPr>
            <a:r>
              <a:rPr lang="en-US" dirty="0">
                <a:latin typeface="Arial" panose="020B0604020202020204" pitchFamily="34" charset="0"/>
                <a:cs typeface="Arial" panose="020B0604020202020204" pitchFamily="34" charset="0"/>
              </a:rPr>
              <a:t>Key decision</a:t>
            </a:r>
          </a:p>
          <a:p>
            <a:pPr marL="457200" lvl="1" indent="0">
              <a:buNone/>
            </a:pPr>
            <a:r>
              <a:rPr lang="en-US" dirty="0">
                <a:latin typeface="Arial" panose="020B0604020202020204" pitchFamily="34" charset="0"/>
                <a:cs typeface="Arial" panose="020B0604020202020204" pitchFamily="34" charset="0"/>
              </a:rPr>
              <a:t>Working with process engineer that was brilliant but just lacked some soft skills and social skills</a:t>
            </a:r>
          </a:p>
          <a:p>
            <a:pPr marL="457200" lvl="1" indent="0">
              <a:buNone/>
            </a:pPr>
            <a:r>
              <a:rPr lang="en-US" dirty="0">
                <a:latin typeface="Arial" panose="020B0604020202020204" pitchFamily="34" charset="0"/>
                <a:cs typeface="Arial" panose="020B0604020202020204" pitchFamily="34" charset="0"/>
              </a:rPr>
              <a:t>Worked with him extensively, got to know him on a personal level and understand him more. A lot of people viewed him negatively but I just gave him structure to showcase his work (Penn &amp; Teller analogy) </a:t>
            </a:r>
          </a:p>
          <a:p>
            <a:pPr marL="0" indent="0">
              <a:buNone/>
            </a:pPr>
            <a:r>
              <a:rPr lang="en-US" dirty="0">
                <a:latin typeface="Arial" panose="020B0604020202020204" pitchFamily="34" charset="0"/>
                <a:cs typeface="Arial" panose="020B0604020202020204" pitchFamily="34" charset="0"/>
              </a:rPr>
              <a:t>Result</a:t>
            </a:r>
          </a:p>
          <a:p>
            <a:pPr marL="457200" lvl="1" indent="0">
              <a:buNone/>
            </a:pPr>
            <a:r>
              <a:rPr lang="en-US" dirty="0">
                <a:latin typeface="Arial" panose="020B0604020202020204" pitchFamily="34" charset="0"/>
                <a:cs typeface="Arial" panose="020B0604020202020204" pitchFamily="34" charset="0"/>
              </a:rPr>
              <a:t>Program was solved and delivered and customer was happy</a:t>
            </a:r>
            <a:endParaRPr lang="en-US" dirty="0">
              <a:highlight>
                <a:srgbClr val="FFFF00"/>
              </a:highlight>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Lesson </a:t>
            </a:r>
          </a:p>
          <a:p>
            <a:pPr marL="457200" lvl="1" indent="0">
              <a:buNone/>
            </a:pPr>
            <a:r>
              <a:rPr lang="en-US" dirty="0">
                <a:latin typeface="Arial" panose="020B0604020202020204" pitchFamily="34" charset="0"/>
                <a:cs typeface="Arial" panose="020B0604020202020204" pitchFamily="34" charset="0"/>
              </a:rPr>
              <a:t>Some people are misunderstood and just need guidance</a:t>
            </a:r>
          </a:p>
          <a:p>
            <a:pPr marL="0" indent="0">
              <a:buNone/>
            </a:pPr>
            <a:r>
              <a:rPr lang="en-US" dirty="0">
                <a:latin typeface="Arial" panose="020B0604020202020204" pitchFamily="34" charset="0"/>
                <a:cs typeface="Arial" panose="020B0604020202020204" pitchFamily="34" charset="0"/>
              </a:rPr>
              <a:t>That’s it </a:t>
            </a:r>
          </a:p>
        </p:txBody>
      </p:sp>
    </p:spTree>
    <p:extLst>
      <p:ext uri="{BB962C8B-B14F-4D97-AF65-F5344CB8AC3E}">
        <p14:creationId xmlns:p14="http://schemas.microsoft.com/office/powerpoint/2010/main" val="39558126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6961A-26DD-6C8E-78D3-03A91CB986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A705CC-C033-57BB-5155-364F0BED9B3E}"/>
              </a:ext>
            </a:extLst>
          </p:cNvPr>
          <p:cNvSpPr>
            <a:spLocks noGrp="1"/>
          </p:cNvSpPr>
          <p:nvPr>
            <p:ph type="title"/>
          </p:nvPr>
        </p:nvSpPr>
        <p:spPr>
          <a:xfrm>
            <a:off x="374574" y="209319"/>
            <a:ext cx="10979226" cy="1086081"/>
          </a:xfrm>
        </p:spPr>
        <p:txBody>
          <a:bodyPr>
            <a:normAutofit/>
          </a:bodyPr>
          <a:lstStyle/>
          <a:p>
            <a:r>
              <a:rPr lang="en-US" sz="4000" b="1" dirty="0" err="1">
                <a:solidFill>
                  <a:schemeClr val="accent1"/>
                </a:solidFill>
                <a:latin typeface="Arial" panose="020B0604020202020204" pitchFamily="34" charset="0"/>
                <a:cs typeface="Arial" panose="020B0604020202020204" pitchFamily="34" charset="0"/>
              </a:rPr>
              <a:t>Alten</a:t>
            </a:r>
            <a:r>
              <a:rPr lang="en-US" sz="4000" b="1" dirty="0">
                <a:solidFill>
                  <a:schemeClr val="accent1"/>
                </a:solidFill>
                <a:latin typeface="Arial" panose="020B0604020202020204" pitchFamily="34" charset="0"/>
                <a:cs typeface="Arial" panose="020B0604020202020204" pitchFamily="34" charset="0"/>
              </a:rPr>
              <a:t> Research</a:t>
            </a:r>
          </a:p>
        </p:txBody>
      </p:sp>
      <p:sp>
        <p:nvSpPr>
          <p:cNvPr id="3" name="Content Placeholder 2">
            <a:extLst>
              <a:ext uri="{FF2B5EF4-FFF2-40B4-BE49-F238E27FC236}">
                <a16:creationId xmlns:a16="http://schemas.microsoft.com/office/drawing/2014/main" id="{FC9EC67E-7411-634B-DA83-FD8DD0BFE04F}"/>
              </a:ext>
            </a:extLst>
          </p:cNvPr>
          <p:cNvSpPr>
            <a:spLocks noGrp="1"/>
          </p:cNvSpPr>
          <p:nvPr>
            <p:ph idx="1"/>
          </p:nvPr>
        </p:nvSpPr>
        <p:spPr>
          <a:xfrm>
            <a:off x="451691" y="1615665"/>
            <a:ext cx="11340663" cy="5033016"/>
          </a:xfrm>
        </p:spPr>
        <p:txBody>
          <a:bodyPr>
            <a:normAutofit/>
          </a:bodyPr>
          <a:lstStyle/>
          <a:p>
            <a:r>
              <a:rPr lang="en-US" dirty="0">
                <a:latin typeface="Arial" panose="020B0604020202020204" pitchFamily="34" charset="0"/>
                <a:cs typeface="Arial" panose="020B0604020202020204" pitchFamily="34" charset="0"/>
              </a:rPr>
              <a:t>Raleigh Site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Greensboro – Automotive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Diverse Portfolio of services &amp; clients </a:t>
            </a:r>
          </a:p>
          <a:p>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426820B-58C1-E248-4B48-E13A13ED8050}"/>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78005AA6-C0F9-7314-0748-F1F46CA6D9FB}"/>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340643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FF964-D34F-C68C-818B-8FA257E2EB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D26584-35FC-8586-5C74-9A3F7245EED1}"/>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Questions for </a:t>
            </a:r>
            <a:r>
              <a:rPr lang="en-US" sz="4000" b="1" dirty="0" err="1">
                <a:solidFill>
                  <a:schemeClr val="accent1"/>
                </a:solidFill>
                <a:latin typeface="Arial" panose="020B0604020202020204" pitchFamily="34" charset="0"/>
                <a:cs typeface="Arial" panose="020B0604020202020204" pitchFamily="34" charset="0"/>
              </a:rPr>
              <a:t>Alten</a:t>
            </a:r>
            <a:endParaRPr lang="en-US" sz="4000" b="1" dirty="0">
              <a:solidFill>
                <a:schemeClr val="accent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C79EE4B-5BBE-96D5-F77E-7F5379348DD2}"/>
              </a:ext>
            </a:extLst>
          </p:cNvPr>
          <p:cNvSpPr>
            <a:spLocks noGrp="1"/>
          </p:cNvSpPr>
          <p:nvPr>
            <p:ph idx="1"/>
          </p:nvPr>
        </p:nvSpPr>
        <p:spPr>
          <a:xfrm>
            <a:off x="451691" y="1615665"/>
            <a:ext cx="11340663" cy="5033016"/>
          </a:xfrm>
        </p:spPr>
        <p:txBody>
          <a:bodyPr>
            <a:normAutofit lnSpcReduction="10000"/>
          </a:bodyPr>
          <a:lstStyle/>
          <a:p>
            <a:r>
              <a:rPr lang="en-US" dirty="0">
                <a:latin typeface="Arial" panose="020B0604020202020204" pitchFamily="34" charset="0"/>
                <a:cs typeface="Arial" panose="020B0604020202020204" pitchFamily="34" charset="0"/>
              </a:rPr>
              <a:t>What does growth look like at </a:t>
            </a:r>
            <a:r>
              <a:rPr lang="en-US" dirty="0" err="1">
                <a:latin typeface="Arial" panose="020B0604020202020204" pitchFamily="34" charset="0"/>
                <a:cs typeface="Arial" panose="020B0604020202020204" pitchFamily="34" charset="0"/>
              </a:rPr>
              <a:t>Alten</a:t>
            </a:r>
            <a:r>
              <a:rPr lang="en-US" dirty="0">
                <a:latin typeface="Arial" panose="020B0604020202020204" pitchFamily="34" charset="0"/>
                <a:cs typeface="Arial" panose="020B0604020202020204" pitchFamily="34" charset="0"/>
              </a:rPr>
              <a:t>? </a:t>
            </a:r>
          </a:p>
          <a:p>
            <a:pPr lvl="1"/>
            <a:r>
              <a:rPr lang="en-US" dirty="0">
                <a:latin typeface="Arial" panose="020B0604020202020204" pitchFamily="34" charset="0"/>
                <a:cs typeface="Arial" panose="020B0604020202020204" pitchFamily="34" charset="0"/>
              </a:rPr>
              <a:t>Individual Contributor to Management?</a:t>
            </a:r>
          </a:p>
          <a:p>
            <a:pPr lvl="1"/>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How does </a:t>
            </a:r>
            <a:r>
              <a:rPr lang="en-US" dirty="0" err="1">
                <a:latin typeface="Arial" panose="020B0604020202020204" pitchFamily="34" charset="0"/>
                <a:cs typeface="Arial" panose="020B0604020202020204" pitchFamily="34" charset="0"/>
              </a:rPr>
              <a:t>Alten</a:t>
            </a:r>
            <a:r>
              <a:rPr lang="en-US" dirty="0">
                <a:latin typeface="Arial" panose="020B0604020202020204" pitchFamily="34" charset="0"/>
                <a:cs typeface="Arial" panose="020B0604020202020204" pitchFamily="34" charset="0"/>
              </a:rPr>
              <a:t> balance the standardization of different industries</a:t>
            </a:r>
          </a:p>
          <a:p>
            <a:pPr lvl="1"/>
            <a:r>
              <a:rPr lang="en-US" dirty="0">
                <a:latin typeface="Arial" panose="020B0604020202020204" pitchFamily="34" charset="0"/>
                <a:cs typeface="Arial" panose="020B0604020202020204" pitchFamily="34" charset="0"/>
              </a:rPr>
              <a:t>Example: Is there a challenge of having different Regulatory agencies like FDA for </a:t>
            </a:r>
            <a:r>
              <a:rPr lang="en-US" dirty="0" err="1">
                <a:latin typeface="Arial" panose="020B0604020202020204" pitchFamily="34" charset="0"/>
                <a:cs typeface="Arial" panose="020B0604020202020204" pitchFamily="34" charset="0"/>
              </a:rPr>
              <a:t>LifeSciences</a:t>
            </a:r>
            <a:r>
              <a:rPr lang="en-US" dirty="0">
                <a:latin typeface="Arial" panose="020B0604020202020204" pitchFamily="34" charset="0"/>
                <a:cs typeface="Arial" panose="020B0604020202020204" pitchFamily="34" charset="0"/>
              </a:rPr>
              <a:t> or FAA for Aerospace or __ for automotive? </a:t>
            </a:r>
          </a:p>
          <a:p>
            <a:pPr lvl="1"/>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Politely ask if Mechanical Engineer II was a mistake given someone of my background and years of experience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Upcoming projects for </a:t>
            </a:r>
            <a:r>
              <a:rPr lang="en-US" dirty="0" err="1">
                <a:latin typeface="Arial" panose="020B0604020202020204" pitchFamily="34" charset="0"/>
                <a:cs typeface="Arial" panose="020B0604020202020204" pitchFamily="34" charset="0"/>
              </a:rPr>
              <a:t>Alten</a:t>
            </a:r>
            <a:r>
              <a:rPr lang="en-US" dirty="0">
                <a:latin typeface="Arial" panose="020B0604020202020204" pitchFamily="34" charset="0"/>
                <a:cs typeface="Arial" panose="020B0604020202020204" pitchFamily="34" charset="0"/>
              </a:rPr>
              <a:t> for the next few years</a:t>
            </a:r>
          </a:p>
          <a:p>
            <a:pPr lvl="1"/>
            <a:r>
              <a:rPr lang="en-US" dirty="0">
                <a:latin typeface="Arial" panose="020B0604020202020204" pitchFamily="34" charset="0"/>
                <a:cs typeface="Arial" panose="020B0604020202020204" pitchFamily="34" charset="0"/>
              </a:rPr>
              <a:t>Clearly there is a need and demand for this job req</a:t>
            </a:r>
          </a:p>
        </p:txBody>
      </p:sp>
      <p:sp>
        <p:nvSpPr>
          <p:cNvPr id="4" name="Rectangle 3">
            <a:extLst>
              <a:ext uri="{FF2B5EF4-FFF2-40B4-BE49-F238E27FC236}">
                <a16:creationId xmlns:a16="http://schemas.microsoft.com/office/drawing/2014/main" id="{57A39B2F-F01B-B601-E649-28A18A9348C3}"/>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0EB1F1EF-483C-ADE3-661B-3AA04A431F3A}"/>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176655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C0326-2181-F0F3-01FA-C8A61EFBD7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AD1FEF-1539-AC83-AFAF-57787E8ACBC2}"/>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Presentations</a:t>
            </a:r>
          </a:p>
        </p:txBody>
      </p:sp>
      <p:sp>
        <p:nvSpPr>
          <p:cNvPr id="3" name="Content Placeholder 2">
            <a:extLst>
              <a:ext uri="{FF2B5EF4-FFF2-40B4-BE49-F238E27FC236}">
                <a16:creationId xmlns:a16="http://schemas.microsoft.com/office/drawing/2014/main" id="{81C3066F-83D4-26BA-530C-C2CA439F0E08}"/>
              </a:ext>
            </a:extLst>
          </p:cNvPr>
          <p:cNvSpPr>
            <a:spLocks noGrp="1"/>
          </p:cNvSpPr>
          <p:nvPr>
            <p:ph idx="1"/>
          </p:nvPr>
        </p:nvSpPr>
        <p:spPr>
          <a:xfrm>
            <a:off x="664846" y="2471185"/>
            <a:ext cx="2979308" cy="3687567"/>
          </a:xfrm>
        </p:spPr>
        <p:txBody>
          <a:bodyPr>
            <a:normAutofit/>
          </a:bodyPr>
          <a:lstStyle/>
          <a:p>
            <a:r>
              <a:rPr lang="en-US" sz="2000" dirty="0">
                <a:latin typeface="Arial" panose="020B0604020202020204" pitchFamily="34" charset="0"/>
                <a:cs typeface="Arial" panose="020B0604020202020204" pitchFamily="34" charset="0"/>
              </a:rPr>
              <a:t>High Level Explanation of Infrared Detector/FPA</a:t>
            </a:r>
          </a:p>
          <a:p>
            <a:endParaRPr lang="en-US"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42C85AB-307A-F5E7-0641-AA2522CE7C6E}"/>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B6C106FA-3E11-EA2E-413C-BF24EADF754B}"/>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7" name="Rectangle: Rounded Corners 6">
            <a:extLst>
              <a:ext uri="{FF2B5EF4-FFF2-40B4-BE49-F238E27FC236}">
                <a16:creationId xmlns:a16="http://schemas.microsoft.com/office/drawing/2014/main" id="{BC01A645-E6E0-13EB-E98B-B629ABD2422C}"/>
              </a:ext>
            </a:extLst>
          </p:cNvPr>
          <p:cNvSpPr/>
          <p:nvPr/>
        </p:nvSpPr>
        <p:spPr>
          <a:xfrm>
            <a:off x="664845" y="1607794"/>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Manufacturing</a:t>
            </a:r>
            <a:endParaRPr lang="en-US" sz="1600" dirty="0"/>
          </a:p>
        </p:txBody>
      </p:sp>
      <p:sp>
        <p:nvSpPr>
          <p:cNvPr id="8" name="Rectangle: Rounded Corners 7">
            <a:extLst>
              <a:ext uri="{FF2B5EF4-FFF2-40B4-BE49-F238E27FC236}">
                <a16:creationId xmlns:a16="http://schemas.microsoft.com/office/drawing/2014/main" id="{4D2A5483-0B3B-EE06-CC65-37213946F358}"/>
              </a:ext>
            </a:extLst>
          </p:cNvPr>
          <p:cNvSpPr/>
          <p:nvPr/>
        </p:nvSpPr>
        <p:spPr>
          <a:xfrm>
            <a:off x="4523290" y="1615665"/>
            <a:ext cx="2755898" cy="550998"/>
          </a:xfrm>
          <a:prstGeom prst="round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Process</a:t>
            </a:r>
            <a:endParaRPr lang="en-US" sz="1600" dirty="0"/>
          </a:p>
        </p:txBody>
      </p:sp>
      <p:sp>
        <p:nvSpPr>
          <p:cNvPr id="9" name="Rectangle: Rounded Corners 8">
            <a:extLst>
              <a:ext uri="{FF2B5EF4-FFF2-40B4-BE49-F238E27FC236}">
                <a16:creationId xmlns:a16="http://schemas.microsoft.com/office/drawing/2014/main" id="{6ABF56F7-6E68-8A8B-4B4B-35B1CABD8A8B}"/>
              </a:ext>
            </a:extLst>
          </p:cNvPr>
          <p:cNvSpPr/>
          <p:nvPr/>
        </p:nvSpPr>
        <p:spPr>
          <a:xfrm>
            <a:off x="8463503" y="1615665"/>
            <a:ext cx="2755898" cy="550998"/>
          </a:xfrm>
          <a:prstGeom prst="roundRect">
            <a:avLst/>
          </a:prstGeom>
          <a:solidFill>
            <a:srgbClr val="3ABCA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Design</a:t>
            </a:r>
            <a:endParaRPr lang="en-US" sz="1600" dirty="0"/>
          </a:p>
        </p:txBody>
      </p:sp>
      <p:sp>
        <p:nvSpPr>
          <p:cNvPr id="10" name="Content Placeholder 2">
            <a:extLst>
              <a:ext uri="{FF2B5EF4-FFF2-40B4-BE49-F238E27FC236}">
                <a16:creationId xmlns:a16="http://schemas.microsoft.com/office/drawing/2014/main" id="{7EA36326-DD01-EEF9-61DB-E0739DA5EFC4}"/>
              </a:ext>
            </a:extLst>
          </p:cNvPr>
          <p:cNvSpPr txBox="1">
            <a:spLocks/>
          </p:cNvSpPr>
          <p:nvPr/>
        </p:nvSpPr>
        <p:spPr>
          <a:xfrm>
            <a:off x="4411585" y="2486928"/>
            <a:ext cx="3199450" cy="36875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Explain Hexapod Alignment Using Matlab &amp; Rodrigo’s Formula</a:t>
            </a:r>
          </a:p>
          <a:p>
            <a:r>
              <a:rPr lang="en-US" sz="2000" dirty="0">
                <a:latin typeface="Arial" panose="020B0604020202020204" pitchFamily="34" charset="0"/>
                <a:cs typeface="Arial" panose="020B0604020202020204" pitchFamily="34" charset="0"/>
              </a:rPr>
              <a:t>Laser Welding in a Nutshell</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Metallurgy Lessons &amp; Composites</a:t>
            </a:r>
          </a:p>
        </p:txBody>
      </p:sp>
      <p:sp>
        <p:nvSpPr>
          <p:cNvPr id="11" name="Content Placeholder 2">
            <a:extLst>
              <a:ext uri="{FF2B5EF4-FFF2-40B4-BE49-F238E27FC236}">
                <a16:creationId xmlns:a16="http://schemas.microsoft.com/office/drawing/2014/main" id="{BDEE9AAE-2422-1CF6-C142-65683EE9368B}"/>
              </a:ext>
            </a:extLst>
          </p:cNvPr>
          <p:cNvSpPr txBox="1">
            <a:spLocks/>
          </p:cNvSpPr>
          <p:nvPr/>
        </p:nvSpPr>
        <p:spPr>
          <a:xfrm>
            <a:off x="8351798" y="2486928"/>
            <a:ext cx="2979308" cy="36875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Tolerance </a:t>
            </a:r>
            <a:r>
              <a:rPr lang="en-US" sz="2000" dirty="0" err="1">
                <a:latin typeface="Arial" panose="020B0604020202020204" pitchFamily="34" charset="0"/>
                <a:cs typeface="Arial" panose="020B0604020202020204" pitchFamily="34" charset="0"/>
              </a:rPr>
              <a:t>Stackup</a:t>
            </a:r>
            <a:r>
              <a:rPr lang="en-US" sz="2000" dirty="0">
                <a:latin typeface="Arial" panose="020B0604020202020204" pitchFamily="34" charset="0"/>
                <a:cs typeface="Arial" panose="020B0604020202020204" pitchFamily="34" charset="0"/>
              </a:rPr>
              <a:t> Analysis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Lessons Learned from Commercial Aviation</a:t>
            </a:r>
          </a:p>
        </p:txBody>
      </p:sp>
    </p:spTree>
    <p:extLst>
      <p:ext uri="{BB962C8B-B14F-4D97-AF65-F5344CB8AC3E}">
        <p14:creationId xmlns:p14="http://schemas.microsoft.com/office/powerpoint/2010/main" val="1170903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AA114-EA2F-CC7B-DB6C-C3914D20C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BFF423-1468-11EF-D3DE-401D0C020BF7}"/>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Presentations</a:t>
            </a:r>
          </a:p>
        </p:txBody>
      </p:sp>
      <p:sp>
        <p:nvSpPr>
          <p:cNvPr id="3" name="Content Placeholder 2">
            <a:extLst>
              <a:ext uri="{FF2B5EF4-FFF2-40B4-BE49-F238E27FC236}">
                <a16:creationId xmlns:a16="http://schemas.microsoft.com/office/drawing/2014/main" id="{008A9A2F-B497-590C-488E-0748E75DE14F}"/>
              </a:ext>
            </a:extLst>
          </p:cNvPr>
          <p:cNvSpPr>
            <a:spLocks noGrp="1"/>
          </p:cNvSpPr>
          <p:nvPr>
            <p:ph idx="1"/>
          </p:nvPr>
        </p:nvSpPr>
        <p:spPr>
          <a:xfrm>
            <a:off x="664846" y="2471185"/>
            <a:ext cx="2979308" cy="3687567"/>
          </a:xfrm>
        </p:spPr>
        <p:txBody>
          <a:bodyPr>
            <a:normAutofit/>
          </a:bodyPr>
          <a:lstStyle/>
          <a:p>
            <a:r>
              <a:rPr lang="en-US" sz="2000" dirty="0">
                <a:latin typeface="Arial" panose="020B0604020202020204" pitchFamily="34" charset="0"/>
                <a:cs typeface="Arial" panose="020B0604020202020204" pitchFamily="34" charset="0"/>
              </a:rPr>
              <a:t>High Level Explanation of Infrared Detector/FPA</a:t>
            </a:r>
          </a:p>
          <a:p>
            <a:endParaRPr lang="en-US"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20E8A779-DA21-7B8E-3C92-8D488AC52938}"/>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38F23578-644F-87E9-26C6-EEC325D3B174}"/>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7" name="Rectangle: Rounded Corners 6">
            <a:extLst>
              <a:ext uri="{FF2B5EF4-FFF2-40B4-BE49-F238E27FC236}">
                <a16:creationId xmlns:a16="http://schemas.microsoft.com/office/drawing/2014/main" id="{B4AD81BE-2FEB-EAE7-F3F5-FFBFA47D87E7}"/>
              </a:ext>
            </a:extLst>
          </p:cNvPr>
          <p:cNvSpPr/>
          <p:nvPr/>
        </p:nvSpPr>
        <p:spPr>
          <a:xfrm>
            <a:off x="664845" y="1607794"/>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Manufacturing</a:t>
            </a:r>
            <a:endParaRPr lang="en-US" sz="1600" dirty="0"/>
          </a:p>
        </p:txBody>
      </p:sp>
      <p:sp>
        <p:nvSpPr>
          <p:cNvPr id="8" name="Rectangle: Rounded Corners 7">
            <a:extLst>
              <a:ext uri="{FF2B5EF4-FFF2-40B4-BE49-F238E27FC236}">
                <a16:creationId xmlns:a16="http://schemas.microsoft.com/office/drawing/2014/main" id="{79E0C75E-24FB-1A89-10B0-99B5C586B578}"/>
              </a:ext>
            </a:extLst>
          </p:cNvPr>
          <p:cNvSpPr/>
          <p:nvPr/>
        </p:nvSpPr>
        <p:spPr>
          <a:xfrm>
            <a:off x="4523290" y="1615665"/>
            <a:ext cx="2755898" cy="550998"/>
          </a:xfrm>
          <a:prstGeom prst="round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Process</a:t>
            </a:r>
            <a:endParaRPr lang="en-US" sz="1600" dirty="0"/>
          </a:p>
        </p:txBody>
      </p:sp>
      <p:sp>
        <p:nvSpPr>
          <p:cNvPr id="9" name="Rectangle: Rounded Corners 8">
            <a:extLst>
              <a:ext uri="{FF2B5EF4-FFF2-40B4-BE49-F238E27FC236}">
                <a16:creationId xmlns:a16="http://schemas.microsoft.com/office/drawing/2014/main" id="{FFED1220-15EA-76F2-BF53-2ED52D36FBE7}"/>
              </a:ext>
            </a:extLst>
          </p:cNvPr>
          <p:cNvSpPr/>
          <p:nvPr/>
        </p:nvSpPr>
        <p:spPr>
          <a:xfrm>
            <a:off x="8463503" y="1615665"/>
            <a:ext cx="2755898" cy="550998"/>
          </a:xfrm>
          <a:prstGeom prst="roundRect">
            <a:avLst/>
          </a:prstGeom>
          <a:solidFill>
            <a:srgbClr val="3ABCA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Design</a:t>
            </a:r>
            <a:endParaRPr lang="en-US" sz="1600" dirty="0"/>
          </a:p>
        </p:txBody>
      </p:sp>
      <p:sp>
        <p:nvSpPr>
          <p:cNvPr id="10" name="Content Placeholder 2">
            <a:extLst>
              <a:ext uri="{FF2B5EF4-FFF2-40B4-BE49-F238E27FC236}">
                <a16:creationId xmlns:a16="http://schemas.microsoft.com/office/drawing/2014/main" id="{A6C1E38E-1EC1-F891-F040-5E9DBBDFBEFF}"/>
              </a:ext>
            </a:extLst>
          </p:cNvPr>
          <p:cNvSpPr txBox="1">
            <a:spLocks/>
          </p:cNvSpPr>
          <p:nvPr/>
        </p:nvSpPr>
        <p:spPr>
          <a:xfrm>
            <a:off x="4411585" y="2486928"/>
            <a:ext cx="3199450" cy="36875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Explain Hexapod Alignment Using Matlab &amp; Rodrigo’s Formula</a:t>
            </a:r>
          </a:p>
          <a:p>
            <a:r>
              <a:rPr lang="en-US" sz="2000" dirty="0">
                <a:latin typeface="Arial" panose="020B0604020202020204" pitchFamily="34" charset="0"/>
                <a:cs typeface="Arial" panose="020B0604020202020204" pitchFamily="34" charset="0"/>
              </a:rPr>
              <a:t>Laser Welding in a Nutshell</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Metallurgy Lessons &amp; Composites</a:t>
            </a:r>
          </a:p>
        </p:txBody>
      </p:sp>
      <p:sp>
        <p:nvSpPr>
          <p:cNvPr id="11" name="Content Placeholder 2">
            <a:extLst>
              <a:ext uri="{FF2B5EF4-FFF2-40B4-BE49-F238E27FC236}">
                <a16:creationId xmlns:a16="http://schemas.microsoft.com/office/drawing/2014/main" id="{20F54D48-FCFB-1F4C-0DFE-324796937E12}"/>
              </a:ext>
            </a:extLst>
          </p:cNvPr>
          <p:cNvSpPr txBox="1">
            <a:spLocks/>
          </p:cNvSpPr>
          <p:nvPr/>
        </p:nvSpPr>
        <p:spPr>
          <a:xfrm>
            <a:off x="8351798" y="2486928"/>
            <a:ext cx="2979308" cy="36875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Tolerance </a:t>
            </a:r>
            <a:r>
              <a:rPr lang="en-US" sz="2000" dirty="0" err="1">
                <a:latin typeface="Arial" panose="020B0604020202020204" pitchFamily="34" charset="0"/>
                <a:cs typeface="Arial" panose="020B0604020202020204" pitchFamily="34" charset="0"/>
              </a:rPr>
              <a:t>Stackup</a:t>
            </a:r>
            <a:r>
              <a:rPr lang="en-US" sz="2000" dirty="0">
                <a:latin typeface="Arial" panose="020B0604020202020204" pitchFamily="34" charset="0"/>
                <a:cs typeface="Arial" panose="020B0604020202020204" pitchFamily="34" charset="0"/>
              </a:rPr>
              <a:t> Analysis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Lessons Learned from Commercial Aviation</a:t>
            </a:r>
          </a:p>
        </p:txBody>
      </p:sp>
    </p:spTree>
    <p:extLst>
      <p:ext uri="{BB962C8B-B14F-4D97-AF65-F5344CB8AC3E}">
        <p14:creationId xmlns:p14="http://schemas.microsoft.com/office/powerpoint/2010/main" val="8887394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56CE9-6316-CB28-CF37-F6A182BAFE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4EA45-FE7F-A117-5FA8-EFC2049FE5B2}"/>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Situations</a:t>
            </a:r>
          </a:p>
        </p:txBody>
      </p:sp>
      <p:sp>
        <p:nvSpPr>
          <p:cNvPr id="3" name="Content Placeholder 2">
            <a:extLst>
              <a:ext uri="{FF2B5EF4-FFF2-40B4-BE49-F238E27FC236}">
                <a16:creationId xmlns:a16="http://schemas.microsoft.com/office/drawing/2014/main" id="{B2EDB3FB-85FC-54D6-5D33-6E19055D7271}"/>
              </a:ext>
            </a:extLst>
          </p:cNvPr>
          <p:cNvSpPr>
            <a:spLocks noGrp="1"/>
          </p:cNvSpPr>
          <p:nvPr>
            <p:ph idx="1"/>
          </p:nvPr>
        </p:nvSpPr>
        <p:spPr>
          <a:xfrm>
            <a:off x="664846" y="2471185"/>
            <a:ext cx="2979308" cy="3687567"/>
          </a:xfrm>
        </p:spPr>
        <p:txBody>
          <a:bodyPr>
            <a:normAutofit/>
          </a:bodyPr>
          <a:lstStyle/>
          <a:p>
            <a:r>
              <a:rPr lang="en-US" sz="2000" dirty="0">
                <a:latin typeface="Arial" panose="020B0604020202020204" pitchFamily="34" charset="0"/>
                <a:cs typeface="Arial" panose="020B0604020202020204" pitchFamily="34" charset="0"/>
              </a:rPr>
              <a:t>Working with a Vendor/Supplier</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E650A6A5-86ED-DDBD-227F-94787D644F57}"/>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700EA1E3-9EEE-01BF-70CA-A5F61C7DC5C8}"/>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7" name="Rectangle: Rounded Corners 6">
            <a:extLst>
              <a:ext uri="{FF2B5EF4-FFF2-40B4-BE49-F238E27FC236}">
                <a16:creationId xmlns:a16="http://schemas.microsoft.com/office/drawing/2014/main" id="{8D865DD8-C1B7-ED1B-60AA-45751E8334D3}"/>
              </a:ext>
            </a:extLst>
          </p:cNvPr>
          <p:cNvSpPr/>
          <p:nvPr/>
        </p:nvSpPr>
        <p:spPr>
          <a:xfrm>
            <a:off x="664845" y="1607794"/>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Soft Skills</a:t>
            </a:r>
            <a:endParaRPr lang="en-US" sz="1600" dirty="0"/>
          </a:p>
        </p:txBody>
      </p:sp>
      <p:sp>
        <p:nvSpPr>
          <p:cNvPr id="8" name="Rectangle: Rounded Corners 7">
            <a:extLst>
              <a:ext uri="{FF2B5EF4-FFF2-40B4-BE49-F238E27FC236}">
                <a16:creationId xmlns:a16="http://schemas.microsoft.com/office/drawing/2014/main" id="{32099B0D-39AF-6DF0-F8B1-9FB0A83EA247}"/>
              </a:ext>
            </a:extLst>
          </p:cNvPr>
          <p:cNvSpPr/>
          <p:nvPr/>
        </p:nvSpPr>
        <p:spPr>
          <a:xfrm>
            <a:off x="4523290" y="1615665"/>
            <a:ext cx="2755898" cy="550998"/>
          </a:xfrm>
          <a:prstGeom prst="round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Leadership</a:t>
            </a:r>
            <a:endParaRPr lang="en-US" sz="1600" dirty="0"/>
          </a:p>
        </p:txBody>
      </p:sp>
      <p:sp>
        <p:nvSpPr>
          <p:cNvPr id="9" name="Rectangle: Rounded Corners 8">
            <a:extLst>
              <a:ext uri="{FF2B5EF4-FFF2-40B4-BE49-F238E27FC236}">
                <a16:creationId xmlns:a16="http://schemas.microsoft.com/office/drawing/2014/main" id="{4F2F7955-045C-E92B-0EAA-C92C1AEB174B}"/>
              </a:ext>
            </a:extLst>
          </p:cNvPr>
          <p:cNvSpPr/>
          <p:nvPr/>
        </p:nvSpPr>
        <p:spPr>
          <a:xfrm>
            <a:off x="8463503" y="1615665"/>
            <a:ext cx="2755898" cy="550998"/>
          </a:xfrm>
          <a:prstGeom prst="roundRect">
            <a:avLst/>
          </a:prstGeom>
          <a:solidFill>
            <a:srgbClr val="3ABCA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Design</a:t>
            </a:r>
            <a:endParaRPr lang="en-US" sz="1600" dirty="0"/>
          </a:p>
        </p:txBody>
      </p:sp>
      <p:sp>
        <p:nvSpPr>
          <p:cNvPr id="5" name="Content Placeholder 2">
            <a:extLst>
              <a:ext uri="{FF2B5EF4-FFF2-40B4-BE49-F238E27FC236}">
                <a16:creationId xmlns:a16="http://schemas.microsoft.com/office/drawing/2014/main" id="{9C20ADA0-9F5F-83E0-7BFB-377D74B1821D}"/>
              </a:ext>
            </a:extLst>
          </p:cNvPr>
          <p:cNvSpPr txBox="1">
            <a:spLocks/>
          </p:cNvSpPr>
          <p:nvPr/>
        </p:nvSpPr>
        <p:spPr>
          <a:xfrm>
            <a:off x="4411585" y="2486928"/>
            <a:ext cx="2979308" cy="36875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High Level Explanation of Infrared Detector</a:t>
            </a:r>
          </a:p>
          <a:p>
            <a:r>
              <a:rPr lang="en-US" sz="2000" dirty="0">
                <a:latin typeface="Arial" panose="020B0604020202020204" pitchFamily="34" charset="0"/>
                <a:cs typeface="Arial" panose="020B0604020202020204" pitchFamily="34" charset="0"/>
              </a:rPr>
              <a:t>Laser Welding in a Nutshell</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Lessons Learned from Commercial Aviation</a:t>
            </a:r>
          </a:p>
        </p:txBody>
      </p:sp>
      <p:sp>
        <p:nvSpPr>
          <p:cNvPr id="10" name="Content Placeholder 2">
            <a:extLst>
              <a:ext uri="{FF2B5EF4-FFF2-40B4-BE49-F238E27FC236}">
                <a16:creationId xmlns:a16="http://schemas.microsoft.com/office/drawing/2014/main" id="{A89A983D-C326-3202-271A-B496331E2A74}"/>
              </a:ext>
            </a:extLst>
          </p:cNvPr>
          <p:cNvSpPr txBox="1">
            <a:spLocks/>
          </p:cNvSpPr>
          <p:nvPr/>
        </p:nvSpPr>
        <p:spPr>
          <a:xfrm>
            <a:off x="8351798" y="2486928"/>
            <a:ext cx="2979308" cy="36875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High Level Explanation of Infrared Detector</a:t>
            </a:r>
          </a:p>
          <a:p>
            <a:r>
              <a:rPr lang="en-US" sz="2000" dirty="0">
                <a:latin typeface="Arial" panose="020B0604020202020204" pitchFamily="34" charset="0"/>
                <a:cs typeface="Arial" panose="020B0604020202020204" pitchFamily="34" charset="0"/>
              </a:rPr>
              <a:t>Laser Welding in a Nutshell</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Lessons Learned from Commercial Aviation</a:t>
            </a:r>
          </a:p>
        </p:txBody>
      </p:sp>
    </p:spTree>
    <p:extLst>
      <p:ext uri="{BB962C8B-B14F-4D97-AF65-F5344CB8AC3E}">
        <p14:creationId xmlns:p14="http://schemas.microsoft.com/office/powerpoint/2010/main" val="23638844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41A1F-5592-5139-C092-6121DFF74B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0A1107-28C5-CD0E-F457-5DE0B913448A}"/>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Lower Tier Topics</a:t>
            </a:r>
          </a:p>
        </p:txBody>
      </p:sp>
      <p:sp>
        <p:nvSpPr>
          <p:cNvPr id="3" name="Content Placeholder 2">
            <a:extLst>
              <a:ext uri="{FF2B5EF4-FFF2-40B4-BE49-F238E27FC236}">
                <a16:creationId xmlns:a16="http://schemas.microsoft.com/office/drawing/2014/main" id="{736E3E4F-20EC-9180-7D5A-E1BDAD111CCA}"/>
              </a:ext>
            </a:extLst>
          </p:cNvPr>
          <p:cNvSpPr>
            <a:spLocks noGrp="1"/>
          </p:cNvSpPr>
          <p:nvPr>
            <p:ph idx="1"/>
          </p:nvPr>
        </p:nvSpPr>
        <p:spPr>
          <a:xfrm>
            <a:off x="664846" y="2471185"/>
            <a:ext cx="2979308" cy="3687567"/>
          </a:xfrm>
        </p:spPr>
        <p:txBody>
          <a:bodyPr>
            <a:normAutofit/>
          </a:bodyPr>
          <a:lstStyle/>
          <a:p>
            <a:r>
              <a:rPr lang="en-US" sz="2000" dirty="0">
                <a:latin typeface="Arial" panose="020B0604020202020204" pitchFamily="34" charset="0"/>
                <a:cs typeface="Arial" panose="020B0604020202020204" pitchFamily="34" charset="0"/>
              </a:rPr>
              <a:t>High Level Explanation of Infrared Detector/FPA</a:t>
            </a:r>
          </a:p>
          <a:p>
            <a:endParaRPr lang="en-US"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898650A-E09D-2746-C1F0-6C963792E68F}"/>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BB2D60BB-2972-A114-9032-AFEB99B0A8FB}"/>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7" name="Rectangle: Rounded Corners 6">
            <a:extLst>
              <a:ext uri="{FF2B5EF4-FFF2-40B4-BE49-F238E27FC236}">
                <a16:creationId xmlns:a16="http://schemas.microsoft.com/office/drawing/2014/main" id="{5C93C622-4287-EA72-70FA-D212C05F416B}"/>
              </a:ext>
            </a:extLst>
          </p:cNvPr>
          <p:cNvSpPr/>
          <p:nvPr/>
        </p:nvSpPr>
        <p:spPr>
          <a:xfrm>
            <a:off x="664845" y="1607794"/>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Manufacturing</a:t>
            </a:r>
            <a:endParaRPr lang="en-US" sz="1600" dirty="0"/>
          </a:p>
        </p:txBody>
      </p:sp>
      <p:sp>
        <p:nvSpPr>
          <p:cNvPr id="8" name="Rectangle: Rounded Corners 7">
            <a:extLst>
              <a:ext uri="{FF2B5EF4-FFF2-40B4-BE49-F238E27FC236}">
                <a16:creationId xmlns:a16="http://schemas.microsoft.com/office/drawing/2014/main" id="{5025262B-A336-A0DE-90EC-5799C625651F}"/>
              </a:ext>
            </a:extLst>
          </p:cNvPr>
          <p:cNvSpPr/>
          <p:nvPr/>
        </p:nvSpPr>
        <p:spPr>
          <a:xfrm>
            <a:off x="4523290" y="1615665"/>
            <a:ext cx="2755898" cy="550998"/>
          </a:xfrm>
          <a:prstGeom prst="round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Process</a:t>
            </a:r>
            <a:endParaRPr lang="en-US" sz="1600" dirty="0"/>
          </a:p>
        </p:txBody>
      </p:sp>
      <p:sp>
        <p:nvSpPr>
          <p:cNvPr id="9" name="Rectangle: Rounded Corners 8">
            <a:extLst>
              <a:ext uri="{FF2B5EF4-FFF2-40B4-BE49-F238E27FC236}">
                <a16:creationId xmlns:a16="http://schemas.microsoft.com/office/drawing/2014/main" id="{3D69DE1B-3487-113A-926F-401FDE2F4DE5}"/>
              </a:ext>
            </a:extLst>
          </p:cNvPr>
          <p:cNvSpPr/>
          <p:nvPr/>
        </p:nvSpPr>
        <p:spPr>
          <a:xfrm>
            <a:off x="8463503" y="1615665"/>
            <a:ext cx="2755898" cy="550998"/>
          </a:xfrm>
          <a:prstGeom prst="roundRect">
            <a:avLst/>
          </a:prstGeom>
          <a:solidFill>
            <a:srgbClr val="3ABCA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Design</a:t>
            </a:r>
            <a:endParaRPr lang="en-US" sz="1600" dirty="0"/>
          </a:p>
        </p:txBody>
      </p:sp>
      <p:sp>
        <p:nvSpPr>
          <p:cNvPr id="10" name="Content Placeholder 2">
            <a:extLst>
              <a:ext uri="{FF2B5EF4-FFF2-40B4-BE49-F238E27FC236}">
                <a16:creationId xmlns:a16="http://schemas.microsoft.com/office/drawing/2014/main" id="{C8536BCB-4022-F7A0-2892-A1F9A754139B}"/>
              </a:ext>
            </a:extLst>
          </p:cNvPr>
          <p:cNvSpPr txBox="1">
            <a:spLocks/>
          </p:cNvSpPr>
          <p:nvPr/>
        </p:nvSpPr>
        <p:spPr>
          <a:xfrm>
            <a:off x="4411585" y="2486928"/>
            <a:ext cx="3199450" cy="36875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Explain Hexapod Alignment Using Matlab &amp; Rodrigo’s Formula</a:t>
            </a:r>
          </a:p>
          <a:p>
            <a:r>
              <a:rPr lang="en-US" sz="2000" dirty="0">
                <a:latin typeface="Arial" panose="020B0604020202020204" pitchFamily="34" charset="0"/>
                <a:cs typeface="Arial" panose="020B0604020202020204" pitchFamily="34" charset="0"/>
              </a:rPr>
              <a:t>Laser Welding in a Nutshell &amp; Coupon Testing</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Metallurgy Lessons &amp; Composites</a:t>
            </a:r>
          </a:p>
        </p:txBody>
      </p:sp>
      <p:sp>
        <p:nvSpPr>
          <p:cNvPr id="11" name="Content Placeholder 2">
            <a:extLst>
              <a:ext uri="{FF2B5EF4-FFF2-40B4-BE49-F238E27FC236}">
                <a16:creationId xmlns:a16="http://schemas.microsoft.com/office/drawing/2014/main" id="{4CA98303-FFC6-6A6F-C2B7-8B31952C9A06}"/>
              </a:ext>
            </a:extLst>
          </p:cNvPr>
          <p:cNvSpPr txBox="1">
            <a:spLocks/>
          </p:cNvSpPr>
          <p:nvPr/>
        </p:nvSpPr>
        <p:spPr>
          <a:xfrm>
            <a:off x="8351798" y="2486928"/>
            <a:ext cx="2979308" cy="36875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FDSA – Full Determinant Size Assembly</a:t>
            </a:r>
          </a:p>
        </p:txBody>
      </p:sp>
    </p:spTree>
    <p:extLst>
      <p:ext uri="{BB962C8B-B14F-4D97-AF65-F5344CB8AC3E}">
        <p14:creationId xmlns:p14="http://schemas.microsoft.com/office/powerpoint/2010/main" val="35954808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8A1F9-B4C4-E1B3-51B9-695B4435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2224FC-C2BB-F597-C516-10810ECF3893}"/>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STAR Format</a:t>
            </a:r>
          </a:p>
        </p:txBody>
      </p:sp>
      <p:sp>
        <p:nvSpPr>
          <p:cNvPr id="3" name="Content Placeholder 2">
            <a:extLst>
              <a:ext uri="{FF2B5EF4-FFF2-40B4-BE49-F238E27FC236}">
                <a16:creationId xmlns:a16="http://schemas.microsoft.com/office/drawing/2014/main" id="{C77C19E6-36E3-DAEC-599E-946E63D11EF9}"/>
              </a:ext>
            </a:extLst>
          </p:cNvPr>
          <p:cNvSpPr>
            <a:spLocks noGrp="1"/>
          </p:cNvSpPr>
          <p:nvPr>
            <p:ph idx="1"/>
          </p:nvPr>
        </p:nvSpPr>
        <p:spPr>
          <a:xfrm>
            <a:off x="664846" y="2471185"/>
            <a:ext cx="2979308" cy="3687567"/>
          </a:xfrm>
        </p:spPr>
        <p:txBody>
          <a:bodyPr>
            <a:normAutofit/>
          </a:bodyPr>
          <a:lstStyle/>
          <a:p>
            <a:r>
              <a:rPr lang="en-US" sz="2000" dirty="0">
                <a:latin typeface="Arial" panose="020B0604020202020204" pitchFamily="34" charset="0"/>
                <a:cs typeface="Arial" panose="020B0604020202020204" pitchFamily="34" charset="0"/>
              </a:rPr>
              <a:t>High Level Explanation of Infrared Detector/FPA</a:t>
            </a:r>
          </a:p>
          <a:p>
            <a:endParaRPr lang="en-US"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B9EF469-081D-AD6B-54DB-82C1FCAD1FA5}"/>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1DF5BF4F-7BB4-BA79-D70E-A57EE12CB877}"/>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7" name="Rectangle: Rounded Corners 6">
            <a:extLst>
              <a:ext uri="{FF2B5EF4-FFF2-40B4-BE49-F238E27FC236}">
                <a16:creationId xmlns:a16="http://schemas.microsoft.com/office/drawing/2014/main" id="{279FEBAC-D59A-71FF-F622-B6A522418A5B}"/>
              </a:ext>
            </a:extLst>
          </p:cNvPr>
          <p:cNvSpPr/>
          <p:nvPr/>
        </p:nvSpPr>
        <p:spPr>
          <a:xfrm>
            <a:off x="664845" y="1607794"/>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Manufacturing</a:t>
            </a:r>
            <a:endParaRPr lang="en-US" sz="1600" dirty="0"/>
          </a:p>
        </p:txBody>
      </p:sp>
      <p:sp>
        <p:nvSpPr>
          <p:cNvPr id="8" name="Rectangle: Rounded Corners 7">
            <a:extLst>
              <a:ext uri="{FF2B5EF4-FFF2-40B4-BE49-F238E27FC236}">
                <a16:creationId xmlns:a16="http://schemas.microsoft.com/office/drawing/2014/main" id="{BEBB78A5-5231-3743-8B33-273CF512D0E4}"/>
              </a:ext>
            </a:extLst>
          </p:cNvPr>
          <p:cNvSpPr/>
          <p:nvPr/>
        </p:nvSpPr>
        <p:spPr>
          <a:xfrm>
            <a:off x="4523290" y="1615665"/>
            <a:ext cx="2755898" cy="550998"/>
          </a:xfrm>
          <a:prstGeom prst="round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Process</a:t>
            </a:r>
            <a:endParaRPr lang="en-US" sz="1600" dirty="0"/>
          </a:p>
        </p:txBody>
      </p:sp>
      <p:sp>
        <p:nvSpPr>
          <p:cNvPr id="9" name="Rectangle: Rounded Corners 8">
            <a:extLst>
              <a:ext uri="{FF2B5EF4-FFF2-40B4-BE49-F238E27FC236}">
                <a16:creationId xmlns:a16="http://schemas.microsoft.com/office/drawing/2014/main" id="{FC04F452-5D02-FCC1-CB2A-705F9F0A2573}"/>
              </a:ext>
            </a:extLst>
          </p:cNvPr>
          <p:cNvSpPr/>
          <p:nvPr/>
        </p:nvSpPr>
        <p:spPr>
          <a:xfrm>
            <a:off x="8463503" y="1615665"/>
            <a:ext cx="2755898" cy="550998"/>
          </a:xfrm>
          <a:prstGeom prst="roundRect">
            <a:avLst/>
          </a:prstGeom>
          <a:solidFill>
            <a:srgbClr val="3ABCA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Design</a:t>
            </a:r>
            <a:endParaRPr lang="en-US" sz="1600" dirty="0"/>
          </a:p>
        </p:txBody>
      </p:sp>
      <p:sp>
        <p:nvSpPr>
          <p:cNvPr id="10" name="Content Placeholder 2">
            <a:extLst>
              <a:ext uri="{FF2B5EF4-FFF2-40B4-BE49-F238E27FC236}">
                <a16:creationId xmlns:a16="http://schemas.microsoft.com/office/drawing/2014/main" id="{F29C8919-C31D-4C30-F7A8-530484B42762}"/>
              </a:ext>
            </a:extLst>
          </p:cNvPr>
          <p:cNvSpPr txBox="1">
            <a:spLocks/>
          </p:cNvSpPr>
          <p:nvPr/>
        </p:nvSpPr>
        <p:spPr>
          <a:xfrm>
            <a:off x="4411585" y="2486928"/>
            <a:ext cx="3199450" cy="36875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Explain Hexapod Alignment Using Matlab &amp; Rodrigo’s Formula</a:t>
            </a:r>
          </a:p>
          <a:p>
            <a:r>
              <a:rPr lang="en-US" sz="2000" dirty="0">
                <a:latin typeface="Arial" panose="020B0604020202020204" pitchFamily="34" charset="0"/>
                <a:cs typeface="Arial" panose="020B0604020202020204" pitchFamily="34" charset="0"/>
              </a:rPr>
              <a:t>Laser Welding in a Nutshell</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Metallurgy Lessons &amp; Composites</a:t>
            </a:r>
          </a:p>
        </p:txBody>
      </p:sp>
      <p:sp>
        <p:nvSpPr>
          <p:cNvPr id="11" name="Content Placeholder 2">
            <a:extLst>
              <a:ext uri="{FF2B5EF4-FFF2-40B4-BE49-F238E27FC236}">
                <a16:creationId xmlns:a16="http://schemas.microsoft.com/office/drawing/2014/main" id="{AF56E87F-F588-A798-C399-644590F44742}"/>
              </a:ext>
            </a:extLst>
          </p:cNvPr>
          <p:cNvSpPr txBox="1">
            <a:spLocks/>
          </p:cNvSpPr>
          <p:nvPr/>
        </p:nvSpPr>
        <p:spPr>
          <a:xfrm>
            <a:off x="8351798" y="2486928"/>
            <a:ext cx="2979308" cy="36875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SICK Scanner</a:t>
            </a:r>
          </a:p>
        </p:txBody>
      </p:sp>
    </p:spTree>
    <p:extLst>
      <p:ext uri="{BB962C8B-B14F-4D97-AF65-F5344CB8AC3E}">
        <p14:creationId xmlns:p14="http://schemas.microsoft.com/office/powerpoint/2010/main" val="6595640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BC079-7410-5F15-0B63-C33C6DB783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C15711-0168-16B3-DC4F-01892603F557}"/>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BA Mechanical Engr – UC Santa Barbara</a:t>
            </a:r>
          </a:p>
        </p:txBody>
      </p:sp>
      <p:sp>
        <p:nvSpPr>
          <p:cNvPr id="3" name="Content Placeholder 2">
            <a:extLst>
              <a:ext uri="{FF2B5EF4-FFF2-40B4-BE49-F238E27FC236}">
                <a16:creationId xmlns:a16="http://schemas.microsoft.com/office/drawing/2014/main" id="{6747A9F6-2D6B-20C9-2468-BC5D7E1EDA49}"/>
              </a:ext>
            </a:extLst>
          </p:cNvPr>
          <p:cNvSpPr>
            <a:spLocks noGrp="1"/>
          </p:cNvSpPr>
          <p:nvPr>
            <p:ph idx="1"/>
          </p:nvPr>
        </p:nvSpPr>
        <p:spPr>
          <a:xfrm>
            <a:off x="451692" y="1615665"/>
            <a:ext cx="10902108" cy="4561298"/>
          </a:xfrm>
        </p:spPr>
        <p:txBody>
          <a:bodyPr/>
          <a:lstStyle/>
          <a:p>
            <a:r>
              <a:rPr lang="en-US" dirty="0">
                <a:latin typeface="Arial" panose="020B0604020202020204" pitchFamily="34" charset="0"/>
                <a:cs typeface="Arial" panose="020B0604020202020204" pitchFamily="34" charset="0"/>
              </a:rPr>
              <a:t>Insert Photos of Undergrad</a:t>
            </a:r>
          </a:p>
          <a:p>
            <a:r>
              <a:rPr lang="en-US" dirty="0">
                <a:latin typeface="Arial" panose="020B0604020202020204" pitchFamily="34" charset="0"/>
                <a:cs typeface="Arial" panose="020B0604020202020204" pitchFamily="34" charset="0"/>
              </a:rPr>
              <a:t>Machine Shop</a:t>
            </a:r>
          </a:p>
        </p:txBody>
      </p:sp>
      <p:sp>
        <p:nvSpPr>
          <p:cNvPr id="4" name="Rectangle 3">
            <a:extLst>
              <a:ext uri="{FF2B5EF4-FFF2-40B4-BE49-F238E27FC236}">
                <a16:creationId xmlns:a16="http://schemas.microsoft.com/office/drawing/2014/main" id="{D46EDF9E-8F92-1145-DE0C-19E19B02F1C0}"/>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43A6AE62-96AF-14E3-318A-88437D661D0F}"/>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2717018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86995-5022-001A-0933-3D38757AD3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5165B2-ECEC-FCAF-3934-4E92E0800711}"/>
              </a:ext>
            </a:extLst>
          </p:cNvPr>
          <p:cNvSpPr>
            <a:spLocks noGrp="1"/>
          </p:cNvSpPr>
          <p:nvPr>
            <p:ph type="title"/>
          </p:nvPr>
        </p:nvSpPr>
        <p:spPr>
          <a:xfrm>
            <a:off x="374574" y="209319"/>
            <a:ext cx="10979226" cy="1086081"/>
          </a:xfrm>
        </p:spPr>
        <p:txBody>
          <a:bodyPr>
            <a:normAutofit/>
          </a:bodyPr>
          <a:lstStyle/>
          <a:p>
            <a:r>
              <a:rPr lang="en-US" sz="4000" b="1" dirty="0">
                <a:solidFill>
                  <a:schemeClr val="accent1">
                    <a:lumMod val="75000"/>
                  </a:schemeClr>
                </a:solidFill>
                <a:latin typeface="Arial" panose="020B0604020202020204" pitchFamily="34" charset="0"/>
                <a:cs typeface="Arial" panose="020B0604020202020204" pitchFamily="34" charset="0"/>
              </a:rPr>
              <a:t>Career Timeline</a:t>
            </a:r>
          </a:p>
        </p:txBody>
      </p:sp>
      <p:sp>
        <p:nvSpPr>
          <p:cNvPr id="4" name="Rectangle 3">
            <a:extLst>
              <a:ext uri="{FF2B5EF4-FFF2-40B4-BE49-F238E27FC236}">
                <a16:creationId xmlns:a16="http://schemas.microsoft.com/office/drawing/2014/main" id="{2F6001AD-17A6-C6C7-5C73-A37F244B2E5A}"/>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B58F026B-1A28-1386-B4EE-DD810A75B80D}"/>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18" name="TextBox 17">
            <a:extLst>
              <a:ext uri="{FF2B5EF4-FFF2-40B4-BE49-F238E27FC236}">
                <a16:creationId xmlns:a16="http://schemas.microsoft.com/office/drawing/2014/main" id="{50072860-5FF4-B4C9-EE41-37EAD95F5E45}"/>
              </a:ext>
            </a:extLst>
          </p:cNvPr>
          <p:cNvSpPr txBox="1"/>
          <p:nvPr/>
        </p:nvSpPr>
        <p:spPr>
          <a:xfrm>
            <a:off x="899794" y="2275903"/>
            <a:ext cx="2082800" cy="461665"/>
          </a:xfrm>
          <a:prstGeom prst="rect">
            <a:avLst/>
          </a:prstGeom>
          <a:noFill/>
        </p:spPr>
        <p:txBody>
          <a:bodyPr wrap="square">
            <a:spAutoFit/>
          </a:bodyPr>
          <a:lstStyle/>
          <a:p>
            <a:pPr algn="ctr"/>
            <a:r>
              <a:rPr lang="en-US" sz="2400" dirty="0"/>
              <a:t>2018 - 2021</a:t>
            </a:r>
          </a:p>
        </p:txBody>
      </p:sp>
      <p:sp>
        <p:nvSpPr>
          <p:cNvPr id="19" name="TextBox 18">
            <a:extLst>
              <a:ext uri="{FF2B5EF4-FFF2-40B4-BE49-F238E27FC236}">
                <a16:creationId xmlns:a16="http://schemas.microsoft.com/office/drawing/2014/main" id="{73DB1E4F-E156-DE40-2B48-02113E5C0D1B}"/>
              </a:ext>
            </a:extLst>
          </p:cNvPr>
          <p:cNvSpPr txBox="1"/>
          <p:nvPr/>
        </p:nvSpPr>
        <p:spPr>
          <a:xfrm>
            <a:off x="4821134" y="2275903"/>
            <a:ext cx="2082800" cy="461665"/>
          </a:xfrm>
          <a:prstGeom prst="rect">
            <a:avLst/>
          </a:prstGeom>
          <a:noFill/>
        </p:spPr>
        <p:txBody>
          <a:bodyPr wrap="square">
            <a:spAutoFit/>
          </a:bodyPr>
          <a:lstStyle/>
          <a:p>
            <a:pPr algn="ctr"/>
            <a:r>
              <a:rPr lang="en-US" sz="2400" dirty="0"/>
              <a:t>2021 - 2024</a:t>
            </a:r>
          </a:p>
        </p:txBody>
      </p:sp>
      <p:sp>
        <p:nvSpPr>
          <p:cNvPr id="20" name="TextBox 19">
            <a:extLst>
              <a:ext uri="{FF2B5EF4-FFF2-40B4-BE49-F238E27FC236}">
                <a16:creationId xmlns:a16="http://schemas.microsoft.com/office/drawing/2014/main" id="{5A91E505-185A-6779-5CB3-77D63139E662}"/>
              </a:ext>
            </a:extLst>
          </p:cNvPr>
          <p:cNvSpPr txBox="1"/>
          <p:nvPr/>
        </p:nvSpPr>
        <p:spPr>
          <a:xfrm>
            <a:off x="8742474" y="2275903"/>
            <a:ext cx="2082800" cy="461665"/>
          </a:xfrm>
          <a:prstGeom prst="rect">
            <a:avLst/>
          </a:prstGeom>
          <a:noFill/>
        </p:spPr>
        <p:txBody>
          <a:bodyPr wrap="square">
            <a:spAutoFit/>
          </a:bodyPr>
          <a:lstStyle/>
          <a:p>
            <a:pPr algn="ctr"/>
            <a:r>
              <a:rPr lang="en-US" sz="2400" dirty="0"/>
              <a:t>2024 - Present</a:t>
            </a:r>
          </a:p>
        </p:txBody>
      </p:sp>
      <p:grpSp>
        <p:nvGrpSpPr>
          <p:cNvPr id="26" name="Group 25">
            <a:extLst>
              <a:ext uri="{FF2B5EF4-FFF2-40B4-BE49-F238E27FC236}">
                <a16:creationId xmlns:a16="http://schemas.microsoft.com/office/drawing/2014/main" id="{9FC9DB26-8E81-AA11-3C17-0FFC56AF8514}"/>
              </a:ext>
            </a:extLst>
          </p:cNvPr>
          <p:cNvGrpSpPr/>
          <p:nvPr/>
        </p:nvGrpSpPr>
        <p:grpSpPr>
          <a:xfrm>
            <a:off x="1864994" y="2676013"/>
            <a:ext cx="7995080" cy="178665"/>
            <a:chOff x="2152611" y="6566462"/>
            <a:chExt cx="7995080" cy="178665"/>
          </a:xfrm>
        </p:grpSpPr>
        <p:cxnSp>
          <p:nvCxnSpPr>
            <p:cNvPr id="22" name="Straight Connector 21">
              <a:extLst>
                <a:ext uri="{FF2B5EF4-FFF2-40B4-BE49-F238E27FC236}">
                  <a16:creationId xmlns:a16="http://schemas.microsoft.com/office/drawing/2014/main" id="{E630E5D2-0682-C418-6FD6-83E28A42648A}"/>
                </a:ext>
              </a:extLst>
            </p:cNvPr>
            <p:cNvCxnSpPr>
              <a:cxnSpLocks/>
            </p:cNvCxnSpPr>
            <p:nvPr/>
          </p:nvCxnSpPr>
          <p:spPr>
            <a:xfrm>
              <a:off x="2241511" y="6655794"/>
              <a:ext cx="7842680" cy="0"/>
            </a:xfrm>
            <a:prstGeom prst="line">
              <a:avLst/>
            </a:prstGeom>
          </p:spPr>
          <p:style>
            <a:lnRef idx="2">
              <a:schemeClr val="dk1"/>
            </a:lnRef>
            <a:fillRef idx="0">
              <a:schemeClr val="dk1"/>
            </a:fillRef>
            <a:effectRef idx="1">
              <a:schemeClr val="dk1"/>
            </a:effectRef>
            <a:fontRef idx="minor">
              <a:schemeClr val="tx1"/>
            </a:fontRef>
          </p:style>
        </p:cxnSp>
        <p:sp>
          <p:nvSpPr>
            <p:cNvPr id="23" name="Oval 22">
              <a:extLst>
                <a:ext uri="{FF2B5EF4-FFF2-40B4-BE49-F238E27FC236}">
                  <a16:creationId xmlns:a16="http://schemas.microsoft.com/office/drawing/2014/main" id="{B3A1B5E0-B7A5-D3A9-F38A-938F45A27B6D}"/>
                </a:ext>
              </a:extLst>
            </p:cNvPr>
            <p:cNvSpPr/>
            <p:nvPr/>
          </p:nvSpPr>
          <p:spPr>
            <a:xfrm rot="10800000">
              <a:off x="2152611" y="6566462"/>
              <a:ext cx="177800" cy="17866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4" name="Oval 23">
              <a:extLst>
                <a:ext uri="{FF2B5EF4-FFF2-40B4-BE49-F238E27FC236}">
                  <a16:creationId xmlns:a16="http://schemas.microsoft.com/office/drawing/2014/main" id="{B2A9BB87-086E-644C-26B1-F5811BCC2C97}"/>
                </a:ext>
              </a:extLst>
            </p:cNvPr>
            <p:cNvSpPr/>
            <p:nvPr/>
          </p:nvSpPr>
          <p:spPr>
            <a:xfrm rot="10800000">
              <a:off x="6073951" y="6566462"/>
              <a:ext cx="177800" cy="178665"/>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Oval 24">
              <a:extLst>
                <a:ext uri="{FF2B5EF4-FFF2-40B4-BE49-F238E27FC236}">
                  <a16:creationId xmlns:a16="http://schemas.microsoft.com/office/drawing/2014/main" id="{D57C3F59-BE3F-F0E6-D0EC-F37148BEB5D6}"/>
                </a:ext>
              </a:extLst>
            </p:cNvPr>
            <p:cNvSpPr/>
            <p:nvPr/>
          </p:nvSpPr>
          <p:spPr>
            <a:xfrm rot="10800000">
              <a:off x="9969891" y="6566462"/>
              <a:ext cx="177800" cy="178665"/>
            </a:xfrm>
            <a:prstGeom prst="ellipse">
              <a:avLst/>
            </a:prstGeom>
            <a:solidFill>
              <a:srgbClr val="3ABC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9" name="Rectangle: Rounded Corners 8">
            <a:extLst>
              <a:ext uri="{FF2B5EF4-FFF2-40B4-BE49-F238E27FC236}">
                <a16:creationId xmlns:a16="http://schemas.microsoft.com/office/drawing/2014/main" id="{2AAAE0C6-2DF1-43C9-0F5E-6C5311A88E03}"/>
              </a:ext>
            </a:extLst>
          </p:cNvPr>
          <p:cNvSpPr/>
          <p:nvPr/>
        </p:nvSpPr>
        <p:spPr>
          <a:xfrm>
            <a:off x="664845" y="1607794"/>
            <a:ext cx="2755898" cy="550998"/>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Manufacturing</a:t>
            </a:r>
            <a:endParaRPr lang="en-US" sz="1600" dirty="0"/>
          </a:p>
        </p:txBody>
      </p:sp>
      <p:sp>
        <p:nvSpPr>
          <p:cNvPr id="16" name="Rectangle: Rounded Corners 15">
            <a:extLst>
              <a:ext uri="{FF2B5EF4-FFF2-40B4-BE49-F238E27FC236}">
                <a16:creationId xmlns:a16="http://schemas.microsoft.com/office/drawing/2014/main" id="{F097C8D4-277C-B087-9148-CA1E26A900D5}"/>
              </a:ext>
            </a:extLst>
          </p:cNvPr>
          <p:cNvSpPr/>
          <p:nvPr/>
        </p:nvSpPr>
        <p:spPr>
          <a:xfrm>
            <a:off x="4523290" y="1615665"/>
            <a:ext cx="2755898" cy="550998"/>
          </a:xfrm>
          <a:prstGeom prst="round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Process</a:t>
            </a:r>
            <a:endParaRPr lang="en-US" sz="1600" dirty="0"/>
          </a:p>
        </p:txBody>
      </p:sp>
      <p:sp>
        <p:nvSpPr>
          <p:cNvPr id="17" name="Rectangle: Rounded Corners 16">
            <a:extLst>
              <a:ext uri="{FF2B5EF4-FFF2-40B4-BE49-F238E27FC236}">
                <a16:creationId xmlns:a16="http://schemas.microsoft.com/office/drawing/2014/main" id="{76FA88AF-6404-0FAD-C4D2-43BC8265BCA1}"/>
              </a:ext>
            </a:extLst>
          </p:cNvPr>
          <p:cNvSpPr/>
          <p:nvPr/>
        </p:nvSpPr>
        <p:spPr>
          <a:xfrm>
            <a:off x="8463503" y="1615665"/>
            <a:ext cx="2755898" cy="550998"/>
          </a:xfrm>
          <a:prstGeom prst="roundRect">
            <a:avLst/>
          </a:prstGeom>
          <a:solidFill>
            <a:srgbClr val="3ABCA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Design</a:t>
            </a:r>
            <a:endParaRPr lang="en-US" sz="1600" dirty="0"/>
          </a:p>
        </p:txBody>
      </p:sp>
      <p:pic>
        <p:nvPicPr>
          <p:cNvPr id="3" name="Picture 2">
            <a:extLst>
              <a:ext uri="{FF2B5EF4-FFF2-40B4-BE49-F238E27FC236}">
                <a16:creationId xmlns:a16="http://schemas.microsoft.com/office/drawing/2014/main" id="{E453D5B5-D25D-B9B8-31E7-945F164CC9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0733" y="3332826"/>
            <a:ext cx="1704955" cy="1525934"/>
          </a:xfrm>
          <a:prstGeom prst="roundRect">
            <a:avLst/>
          </a:prstGeom>
        </p:spPr>
      </p:pic>
      <p:pic>
        <p:nvPicPr>
          <p:cNvPr id="5" name="Picture 4">
            <a:extLst>
              <a:ext uri="{FF2B5EF4-FFF2-40B4-BE49-F238E27FC236}">
                <a16:creationId xmlns:a16="http://schemas.microsoft.com/office/drawing/2014/main" id="{7B0E6AB7-E1E0-9710-9591-CBC6FA9F5B7F}"/>
              </a:ext>
            </a:extLst>
          </p:cNvPr>
          <p:cNvPicPr>
            <a:picLocks noChangeAspect="1"/>
          </p:cNvPicPr>
          <p:nvPr/>
        </p:nvPicPr>
        <p:blipFill>
          <a:blip r:embed="rId5">
            <a:extLst>
              <a:ext uri="{28A0092B-C50C-407E-A947-70E740481C1C}">
                <a14:useLocalDpi xmlns:a14="http://schemas.microsoft.com/office/drawing/2010/main" val="0"/>
              </a:ext>
            </a:extLst>
          </a:blip>
          <a:srcRect l="6440" t="2342" r="1224" b="5023"/>
          <a:stretch/>
        </p:blipFill>
        <p:spPr>
          <a:xfrm>
            <a:off x="4955319" y="5162547"/>
            <a:ext cx="2550828" cy="1439499"/>
          </a:xfrm>
          <a:prstGeom prst="roundRect">
            <a:avLst/>
          </a:prstGeom>
        </p:spPr>
      </p:pic>
      <p:pic>
        <p:nvPicPr>
          <p:cNvPr id="7" name="Picture 6">
            <a:extLst>
              <a:ext uri="{FF2B5EF4-FFF2-40B4-BE49-F238E27FC236}">
                <a16:creationId xmlns:a16="http://schemas.microsoft.com/office/drawing/2014/main" id="{12574EB2-9E4B-5B9A-12C9-16417A5886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2424" y="3320932"/>
            <a:ext cx="2029209" cy="1351114"/>
          </a:xfrm>
          <a:prstGeom prst="roundRect">
            <a:avLst/>
          </a:prstGeom>
        </p:spPr>
      </p:pic>
      <p:pic>
        <p:nvPicPr>
          <p:cNvPr id="8" name="Picture 7">
            <a:extLst>
              <a:ext uri="{FF2B5EF4-FFF2-40B4-BE49-F238E27FC236}">
                <a16:creationId xmlns:a16="http://schemas.microsoft.com/office/drawing/2014/main" id="{73CFEB38-A626-E244-D9B2-7F4BA640D9A1}"/>
              </a:ext>
            </a:extLst>
          </p:cNvPr>
          <p:cNvPicPr>
            <a:picLocks noChangeAspect="1"/>
          </p:cNvPicPr>
          <p:nvPr/>
        </p:nvPicPr>
        <p:blipFill>
          <a:blip r:embed="rId7">
            <a:extLst>
              <a:ext uri="{28A0092B-C50C-407E-A947-70E740481C1C}">
                <a14:useLocalDpi xmlns:a14="http://schemas.microsoft.com/office/drawing/2010/main" val="0"/>
              </a:ext>
            </a:extLst>
          </a:blip>
          <a:srcRect b="23571"/>
          <a:stretch/>
        </p:blipFill>
        <p:spPr>
          <a:xfrm>
            <a:off x="1057051" y="5162547"/>
            <a:ext cx="2416323" cy="1477412"/>
          </a:xfrm>
          <a:prstGeom prst="roundRect">
            <a:avLst/>
          </a:prstGeom>
        </p:spPr>
      </p:pic>
      <p:pic>
        <p:nvPicPr>
          <p:cNvPr id="10" name="Picture 9">
            <a:extLst>
              <a:ext uri="{FF2B5EF4-FFF2-40B4-BE49-F238E27FC236}">
                <a16:creationId xmlns:a16="http://schemas.microsoft.com/office/drawing/2014/main" id="{4A86D5DD-7277-5E37-B866-ECE475A823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97902" y="3251835"/>
            <a:ext cx="2755898" cy="1551468"/>
          </a:xfrm>
          <a:prstGeom prst="roundRect">
            <a:avLst/>
          </a:prstGeom>
        </p:spPr>
      </p:pic>
      <p:pic>
        <p:nvPicPr>
          <p:cNvPr id="12" name="Picture 11">
            <a:extLst>
              <a:ext uri="{FF2B5EF4-FFF2-40B4-BE49-F238E27FC236}">
                <a16:creationId xmlns:a16="http://schemas.microsoft.com/office/drawing/2014/main" id="{6126ACF9-AFEC-F47A-5850-73882037AE42}"/>
              </a:ext>
            </a:extLst>
          </p:cNvPr>
          <p:cNvPicPr>
            <a:picLocks noChangeAspect="1"/>
          </p:cNvPicPr>
          <p:nvPr/>
        </p:nvPicPr>
        <p:blipFill>
          <a:blip r:embed="rId9">
            <a:extLst>
              <a:ext uri="{28A0092B-C50C-407E-A947-70E740481C1C}">
                <a14:useLocalDpi xmlns:a14="http://schemas.microsoft.com/office/drawing/2010/main" val="0"/>
              </a:ext>
            </a:extLst>
          </a:blip>
          <a:srcRect t="11332"/>
          <a:stretch/>
        </p:blipFill>
        <p:spPr>
          <a:xfrm>
            <a:off x="364834" y="3332826"/>
            <a:ext cx="2078490" cy="1350573"/>
          </a:xfrm>
          <a:prstGeom prst="roundRect">
            <a:avLst/>
          </a:prstGeom>
        </p:spPr>
      </p:pic>
      <p:pic>
        <p:nvPicPr>
          <p:cNvPr id="13" name="Picture 12">
            <a:extLst>
              <a:ext uri="{FF2B5EF4-FFF2-40B4-BE49-F238E27FC236}">
                <a16:creationId xmlns:a16="http://schemas.microsoft.com/office/drawing/2014/main" id="{03377B22-DAB1-D52A-52E2-51B546B378E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88151" y="5200460"/>
            <a:ext cx="2175399" cy="1450266"/>
          </a:xfrm>
          <a:prstGeom prst="roundRect">
            <a:avLst/>
          </a:prstGeom>
        </p:spPr>
      </p:pic>
    </p:spTree>
    <p:extLst>
      <p:ext uri="{BB962C8B-B14F-4D97-AF65-F5344CB8AC3E}">
        <p14:creationId xmlns:p14="http://schemas.microsoft.com/office/powerpoint/2010/main" val="20937087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CA657-2B58-997D-0318-418BC23492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A581A0-569F-6E50-BDB1-75CC38F1AFB3}"/>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Manufacturing Engineer – Raytheon</a:t>
            </a:r>
          </a:p>
        </p:txBody>
      </p:sp>
      <p:sp>
        <p:nvSpPr>
          <p:cNvPr id="3" name="Content Placeholder 2">
            <a:extLst>
              <a:ext uri="{FF2B5EF4-FFF2-40B4-BE49-F238E27FC236}">
                <a16:creationId xmlns:a16="http://schemas.microsoft.com/office/drawing/2014/main" id="{DB366DC1-F1DD-DCA3-CF0E-5820AE27261A}"/>
              </a:ext>
            </a:extLst>
          </p:cNvPr>
          <p:cNvSpPr>
            <a:spLocks noGrp="1"/>
          </p:cNvSpPr>
          <p:nvPr>
            <p:ph idx="1"/>
          </p:nvPr>
        </p:nvSpPr>
        <p:spPr>
          <a:xfrm>
            <a:off x="451692" y="1615665"/>
            <a:ext cx="5949108" cy="4480335"/>
          </a:xfrm>
        </p:spPr>
        <p:txBody>
          <a:bodyPr>
            <a:normAutofit lnSpcReduction="10000"/>
          </a:bodyPr>
          <a:lstStyle/>
          <a:p>
            <a:r>
              <a:rPr lang="en-US" dirty="0">
                <a:latin typeface="Arial" panose="020B0604020202020204" pitchFamily="34" charset="0"/>
                <a:cs typeface="Arial" panose="020B0604020202020204" pitchFamily="34" charset="0"/>
              </a:rPr>
              <a:t>Goleta, California</a:t>
            </a:r>
          </a:p>
          <a:p>
            <a:r>
              <a:rPr lang="en-US" dirty="0">
                <a:latin typeface="Arial" panose="020B0604020202020204" pitchFamily="34" charset="0"/>
                <a:cs typeface="Arial" panose="020B0604020202020204" pitchFamily="34" charset="0"/>
              </a:rPr>
              <a:t>Dates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Career Impact</a:t>
            </a:r>
          </a:p>
          <a:p>
            <a:pPr marL="0" indent="0">
              <a:buNone/>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Why Did I leave</a:t>
            </a:r>
          </a:p>
          <a:p>
            <a:r>
              <a:rPr lang="en-US" dirty="0">
                <a:latin typeface="Arial" panose="020B0604020202020204" pitchFamily="34" charset="0"/>
                <a:cs typeface="Arial" panose="020B0604020202020204" pitchFamily="34" charset="0"/>
              </a:rPr>
              <a:t>What Did I Learn</a:t>
            </a:r>
          </a:p>
          <a:p>
            <a:r>
              <a:rPr lang="en-US" dirty="0">
                <a:latin typeface="Arial" panose="020B0604020202020204" pitchFamily="34" charset="0"/>
                <a:cs typeface="Arial" panose="020B0604020202020204" pitchFamily="34" charset="0"/>
              </a:rPr>
              <a:t>Some Favorite Moments / Stories</a:t>
            </a:r>
          </a:p>
        </p:txBody>
      </p:sp>
      <p:sp>
        <p:nvSpPr>
          <p:cNvPr id="4" name="Rectangle 3">
            <a:extLst>
              <a:ext uri="{FF2B5EF4-FFF2-40B4-BE49-F238E27FC236}">
                <a16:creationId xmlns:a16="http://schemas.microsoft.com/office/drawing/2014/main" id="{1D67C604-4943-C500-50BD-212AB048B061}"/>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B8E0122-9502-BD30-0BC3-C197299E8FB0}"/>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7" name="TextBox 6">
            <a:extLst>
              <a:ext uri="{FF2B5EF4-FFF2-40B4-BE49-F238E27FC236}">
                <a16:creationId xmlns:a16="http://schemas.microsoft.com/office/drawing/2014/main" id="{2056B060-A3A0-8775-7D86-108B52E2AB0E}"/>
              </a:ext>
            </a:extLst>
          </p:cNvPr>
          <p:cNvSpPr txBox="1"/>
          <p:nvPr/>
        </p:nvSpPr>
        <p:spPr>
          <a:xfrm>
            <a:off x="8441635" y="1480728"/>
            <a:ext cx="2912165" cy="4247317"/>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Lean Manufacturing Concepts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Six Sigma</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Infrared Detector Technology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IDDCA Processes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Working with Technicians &amp; Program Management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Supplier Quality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Space Environment Products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Cleanroom Environment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CMM</a:t>
            </a:r>
          </a:p>
        </p:txBody>
      </p:sp>
    </p:spTree>
    <p:extLst>
      <p:ext uri="{BB962C8B-B14F-4D97-AF65-F5344CB8AC3E}">
        <p14:creationId xmlns:p14="http://schemas.microsoft.com/office/powerpoint/2010/main" val="1740234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B3C2A-17E0-F42B-A31B-DD526C639E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163DCC-51F9-B5C3-6325-FA4A4F3E88BC}"/>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Process Engineer – Lockheed Martin</a:t>
            </a:r>
          </a:p>
        </p:txBody>
      </p:sp>
      <p:sp>
        <p:nvSpPr>
          <p:cNvPr id="3" name="Content Placeholder 2">
            <a:extLst>
              <a:ext uri="{FF2B5EF4-FFF2-40B4-BE49-F238E27FC236}">
                <a16:creationId xmlns:a16="http://schemas.microsoft.com/office/drawing/2014/main" id="{E9DD24D5-8D89-DB22-810C-82F1B06CE64C}"/>
              </a:ext>
            </a:extLst>
          </p:cNvPr>
          <p:cNvSpPr>
            <a:spLocks noGrp="1"/>
          </p:cNvSpPr>
          <p:nvPr>
            <p:ph idx="1"/>
          </p:nvPr>
        </p:nvSpPr>
        <p:spPr>
          <a:xfrm>
            <a:off x="451692" y="1615665"/>
            <a:ext cx="10902108" cy="4561298"/>
          </a:xfrm>
        </p:spPr>
        <p:txBody>
          <a:bodyPr>
            <a:normAutofit lnSpcReduction="10000"/>
          </a:bodyPr>
          <a:lstStyle/>
          <a:p>
            <a:r>
              <a:rPr lang="en-US" dirty="0">
                <a:latin typeface="Arial" panose="020B0604020202020204" pitchFamily="34" charset="0"/>
                <a:cs typeface="Arial" panose="020B0604020202020204" pitchFamily="34" charset="0"/>
              </a:rPr>
              <a:t>Goleta, California</a:t>
            </a:r>
          </a:p>
          <a:p>
            <a:r>
              <a:rPr lang="en-US" dirty="0">
                <a:latin typeface="Arial" panose="020B0604020202020204" pitchFamily="34" charset="0"/>
                <a:cs typeface="Arial" panose="020B0604020202020204" pitchFamily="34" charset="0"/>
              </a:rPr>
              <a:t>Dates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Career Impact</a:t>
            </a:r>
          </a:p>
          <a:p>
            <a:pPr marL="0" indent="0">
              <a:buNone/>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Why Did I leave</a:t>
            </a:r>
          </a:p>
          <a:p>
            <a:r>
              <a:rPr lang="en-US" dirty="0">
                <a:latin typeface="Arial" panose="020B0604020202020204" pitchFamily="34" charset="0"/>
                <a:cs typeface="Arial" panose="020B0604020202020204" pitchFamily="34" charset="0"/>
              </a:rPr>
              <a:t>What Did I Learn</a:t>
            </a:r>
          </a:p>
          <a:p>
            <a:r>
              <a:rPr lang="en-US" dirty="0">
                <a:latin typeface="Arial" panose="020B0604020202020204" pitchFamily="34" charset="0"/>
                <a:cs typeface="Arial" panose="020B0604020202020204" pitchFamily="34" charset="0"/>
              </a:rPr>
              <a:t>Some Favorite Moments / Stories</a:t>
            </a:r>
          </a:p>
        </p:txBody>
      </p:sp>
      <p:sp>
        <p:nvSpPr>
          <p:cNvPr id="4" name="Rectangle 3">
            <a:extLst>
              <a:ext uri="{FF2B5EF4-FFF2-40B4-BE49-F238E27FC236}">
                <a16:creationId xmlns:a16="http://schemas.microsoft.com/office/drawing/2014/main" id="{6F396C6D-E705-6CD8-EB42-189BED48D8FC}"/>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30A773C4-6B56-15FE-ECB9-8DE9F5122A6E}"/>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5" name="TextBox 4">
            <a:extLst>
              <a:ext uri="{FF2B5EF4-FFF2-40B4-BE49-F238E27FC236}">
                <a16:creationId xmlns:a16="http://schemas.microsoft.com/office/drawing/2014/main" id="{E27A21CF-1E75-04C1-6C9A-CC5E4F654FBB}"/>
              </a:ext>
            </a:extLst>
          </p:cNvPr>
          <p:cNvSpPr txBox="1"/>
          <p:nvPr/>
        </p:nvSpPr>
        <p:spPr>
          <a:xfrm>
            <a:off x="8441635" y="1480728"/>
            <a:ext cx="2912165" cy="2308324"/>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Automation (MRSI)</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Alignment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Leadership (PMT)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Technical Direction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Datum Transferring</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91376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1A513-D2A4-0247-1124-364AEAC42E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AC76B2-97D4-8241-AC83-0F2D50613DF9}"/>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Process Engineer – Raytheon (Pt.2)</a:t>
            </a:r>
          </a:p>
        </p:txBody>
      </p:sp>
      <p:sp>
        <p:nvSpPr>
          <p:cNvPr id="3" name="Content Placeholder 2">
            <a:extLst>
              <a:ext uri="{FF2B5EF4-FFF2-40B4-BE49-F238E27FC236}">
                <a16:creationId xmlns:a16="http://schemas.microsoft.com/office/drawing/2014/main" id="{1D1D4783-0DCC-C73D-950E-291C06BEE92B}"/>
              </a:ext>
            </a:extLst>
          </p:cNvPr>
          <p:cNvSpPr>
            <a:spLocks noGrp="1"/>
          </p:cNvSpPr>
          <p:nvPr>
            <p:ph idx="1"/>
          </p:nvPr>
        </p:nvSpPr>
        <p:spPr>
          <a:xfrm>
            <a:off x="451692" y="1615665"/>
            <a:ext cx="10902108" cy="4561298"/>
          </a:xfrm>
        </p:spPr>
        <p:txBody>
          <a:bodyPr>
            <a:normAutofit lnSpcReduction="10000"/>
          </a:bodyPr>
          <a:lstStyle/>
          <a:p>
            <a:r>
              <a:rPr lang="en-US" dirty="0">
                <a:latin typeface="Arial" panose="020B0604020202020204" pitchFamily="34" charset="0"/>
                <a:cs typeface="Arial" panose="020B0604020202020204" pitchFamily="34" charset="0"/>
              </a:rPr>
              <a:t>Goleta, California</a:t>
            </a:r>
          </a:p>
          <a:p>
            <a:r>
              <a:rPr lang="en-US" dirty="0">
                <a:latin typeface="Arial" panose="020B0604020202020204" pitchFamily="34" charset="0"/>
                <a:cs typeface="Arial" panose="020B0604020202020204" pitchFamily="34" charset="0"/>
              </a:rPr>
              <a:t>Dates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Career Impact</a:t>
            </a:r>
          </a:p>
          <a:p>
            <a:pPr marL="0" indent="0">
              <a:buNone/>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Why Did I leave</a:t>
            </a:r>
          </a:p>
          <a:p>
            <a:r>
              <a:rPr lang="en-US" dirty="0">
                <a:latin typeface="Arial" panose="020B0604020202020204" pitchFamily="34" charset="0"/>
                <a:cs typeface="Arial" panose="020B0604020202020204" pitchFamily="34" charset="0"/>
              </a:rPr>
              <a:t>What Did I Learn</a:t>
            </a:r>
          </a:p>
          <a:p>
            <a:r>
              <a:rPr lang="en-US" dirty="0">
                <a:latin typeface="Arial" panose="020B0604020202020204" pitchFamily="34" charset="0"/>
                <a:cs typeface="Arial" panose="020B0604020202020204" pitchFamily="34" charset="0"/>
              </a:rPr>
              <a:t>Some Favorite Moments / Stories</a:t>
            </a:r>
          </a:p>
        </p:txBody>
      </p:sp>
      <p:sp>
        <p:nvSpPr>
          <p:cNvPr id="4" name="Rectangle 3">
            <a:extLst>
              <a:ext uri="{FF2B5EF4-FFF2-40B4-BE49-F238E27FC236}">
                <a16:creationId xmlns:a16="http://schemas.microsoft.com/office/drawing/2014/main" id="{3BB63B76-5A2C-02B4-E487-C00EB97903BC}"/>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F6F6D31D-803C-4D87-954C-48A097D6EE6C}"/>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5" name="TextBox 4">
            <a:extLst>
              <a:ext uri="{FF2B5EF4-FFF2-40B4-BE49-F238E27FC236}">
                <a16:creationId xmlns:a16="http://schemas.microsoft.com/office/drawing/2014/main" id="{31A5F4A5-0D28-E9C9-DAC9-CD68C488A2DC}"/>
              </a:ext>
            </a:extLst>
          </p:cNvPr>
          <p:cNvSpPr txBox="1"/>
          <p:nvPr/>
        </p:nvSpPr>
        <p:spPr>
          <a:xfrm>
            <a:off x="8441635" y="1480728"/>
            <a:ext cx="2912165" cy="3693319"/>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Laser Welding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AR Process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Supplier Visits / Relationships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CPK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M&amp;P Processes / Cross Sectioning Coupons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SEM Scanning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Metallurgy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G-Code &amp; Figure 8 Welding</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3690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EFBE3-69B1-6CD8-2378-BB7177DDAB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9AB95-E628-26FF-FDFF-74310DBC8F52}"/>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Tooling Engineer – Boeing</a:t>
            </a:r>
          </a:p>
        </p:txBody>
      </p:sp>
      <p:sp>
        <p:nvSpPr>
          <p:cNvPr id="3" name="Content Placeholder 2">
            <a:extLst>
              <a:ext uri="{FF2B5EF4-FFF2-40B4-BE49-F238E27FC236}">
                <a16:creationId xmlns:a16="http://schemas.microsoft.com/office/drawing/2014/main" id="{F69DD973-E21C-2D7D-D508-A59DBF29AFE3}"/>
              </a:ext>
            </a:extLst>
          </p:cNvPr>
          <p:cNvSpPr>
            <a:spLocks noGrp="1"/>
          </p:cNvSpPr>
          <p:nvPr>
            <p:ph idx="1"/>
          </p:nvPr>
        </p:nvSpPr>
        <p:spPr>
          <a:xfrm>
            <a:off x="451692" y="1615665"/>
            <a:ext cx="10902108" cy="4561298"/>
          </a:xfrm>
        </p:spPr>
        <p:txBody>
          <a:bodyPr>
            <a:normAutofit fontScale="85000" lnSpcReduction="20000"/>
          </a:bodyPr>
          <a:lstStyle/>
          <a:p>
            <a:r>
              <a:rPr lang="en-US" dirty="0">
                <a:latin typeface="Arial" panose="020B0604020202020204" pitchFamily="34" charset="0"/>
                <a:cs typeface="Arial" panose="020B0604020202020204" pitchFamily="34" charset="0"/>
              </a:rPr>
              <a:t>Seattle, WA</a:t>
            </a:r>
          </a:p>
          <a:p>
            <a:r>
              <a:rPr lang="en-US" dirty="0">
                <a:latin typeface="Arial" panose="020B0604020202020204" pitchFamily="34" charset="0"/>
                <a:cs typeface="Arial" panose="020B0604020202020204" pitchFamily="34" charset="0"/>
              </a:rPr>
              <a:t>Dates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Career Impact</a:t>
            </a:r>
          </a:p>
          <a:p>
            <a:pPr marL="0" indent="0">
              <a:buNone/>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Why Did I leave</a:t>
            </a:r>
          </a:p>
          <a:p>
            <a:r>
              <a:rPr lang="en-US" dirty="0">
                <a:latin typeface="Arial" panose="020B0604020202020204" pitchFamily="34" charset="0"/>
                <a:cs typeface="Arial" panose="020B0604020202020204" pitchFamily="34" charset="0"/>
              </a:rPr>
              <a:t>What Did I Learn</a:t>
            </a:r>
          </a:p>
          <a:p>
            <a:r>
              <a:rPr lang="en-US" dirty="0">
                <a:latin typeface="Arial" panose="020B0604020202020204" pitchFamily="34" charset="0"/>
                <a:cs typeface="Arial" panose="020B0604020202020204" pitchFamily="34" charset="0"/>
              </a:rPr>
              <a:t>Some Favorite Moments / Stories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Realizing Tooling isn’t just about CAD &amp; Modeling</a:t>
            </a:r>
          </a:p>
          <a:p>
            <a:pPr lvl="1"/>
            <a:r>
              <a:rPr lang="en-US" dirty="0">
                <a:latin typeface="Arial" panose="020B0604020202020204" pitchFamily="34" charset="0"/>
                <a:cs typeface="Arial" panose="020B0604020202020204" pitchFamily="34" charset="0"/>
              </a:rPr>
              <a:t>Design is a mindset – understanding how everything works and comes together</a:t>
            </a:r>
          </a:p>
        </p:txBody>
      </p:sp>
      <p:sp>
        <p:nvSpPr>
          <p:cNvPr id="4" name="Rectangle 3">
            <a:extLst>
              <a:ext uri="{FF2B5EF4-FFF2-40B4-BE49-F238E27FC236}">
                <a16:creationId xmlns:a16="http://schemas.microsoft.com/office/drawing/2014/main" id="{BFF0342F-381E-7509-8BE7-EAE52F574122}"/>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D13A987-2524-6215-F564-B886C0D8E651}"/>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5" name="TextBox 4">
            <a:extLst>
              <a:ext uri="{FF2B5EF4-FFF2-40B4-BE49-F238E27FC236}">
                <a16:creationId xmlns:a16="http://schemas.microsoft.com/office/drawing/2014/main" id="{F5D3D5C3-0C93-5D36-D3EA-E5015E276621}"/>
              </a:ext>
            </a:extLst>
          </p:cNvPr>
          <p:cNvSpPr txBox="1"/>
          <p:nvPr/>
        </p:nvSpPr>
        <p:spPr>
          <a:xfrm>
            <a:off x="8441635" y="1480728"/>
            <a:ext cx="2912165" cy="2585323"/>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Aircraft Industry &amp; Commercial Aviation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Tooling Design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Project Lessons Learned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30318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4ECC0-736F-394D-D131-29CAB72DF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24BA9B-C132-B39C-73AE-0AC75312B5C4}"/>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Tooling Design Engineer</a:t>
            </a:r>
          </a:p>
        </p:txBody>
      </p:sp>
      <p:sp>
        <p:nvSpPr>
          <p:cNvPr id="4" name="Rectangle 3">
            <a:extLst>
              <a:ext uri="{FF2B5EF4-FFF2-40B4-BE49-F238E27FC236}">
                <a16:creationId xmlns:a16="http://schemas.microsoft.com/office/drawing/2014/main" id="{A6C96577-22C4-BED1-E5CD-BBF5E33839FC}"/>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4E86E832-8CA5-D6AF-7A63-B542E7CFC38D}"/>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12" name="Content Placeholder 2">
            <a:extLst>
              <a:ext uri="{FF2B5EF4-FFF2-40B4-BE49-F238E27FC236}">
                <a16:creationId xmlns:a16="http://schemas.microsoft.com/office/drawing/2014/main" id="{F7CDC459-B72F-113C-F3FB-6F9F43D1B787}"/>
              </a:ext>
            </a:extLst>
          </p:cNvPr>
          <p:cNvSpPr>
            <a:spLocks noGrp="1"/>
          </p:cNvSpPr>
          <p:nvPr>
            <p:ph idx="1"/>
          </p:nvPr>
        </p:nvSpPr>
        <p:spPr>
          <a:xfrm>
            <a:off x="451690" y="1615665"/>
            <a:ext cx="10767711" cy="5033016"/>
          </a:xfrm>
        </p:spPr>
        <p:txBody>
          <a:bodyPr>
            <a:normAutofit/>
          </a:bodyPr>
          <a:lstStyle/>
          <a:p>
            <a:r>
              <a:rPr lang="en-US" dirty="0">
                <a:latin typeface="Arial" panose="020B0604020202020204" pitchFamily="34" charset="0"/>
                <a:cs typeface="Arial" panose="020B0604020202020204" pitchFamily="34" charset="0"/>
              </a:rPr>
              <a:t>Tooling: </a:t>
            </a:r>
          </a:p>
          <a:p>
            <a:pPr lvl="1"/>
            <a:r>
              <a:rPr lang="en-US" dirty="0">
                <a:latin typeface="Arial" panose="020B0604020202020204" pitchFamily="34" charset="0"/>
                <a:cs typeface="Arial" panose="020B0604020202020204" pitchFamily="34" charset="0"/>
              </a:rPr>
              <a:t>Sick Scanner on Robot has a Safety Field of View to prevent people from entering the area</a:t>
            </a:r>
          </a:p>
          <a:p>
            <a:pPr lvl="1"/>
            <a:r>
              <a:rPr lang="en-US" dirty="0">
                <a:latin typeface="Arial" panose="020B0604020202020204" pitchFamily="34" charset="0"/>
                <a:cs typeface="Arial" panose="020B0604020202020204" pitchFamily="34" charset="0"/>
              </a:rPr>
              <a:t>Sick Scanner Tripped Up Frequently – It would cause the safety scanner zones need to be adjusted constantly and cause delays</a:t>
            </a:r>
          </a:p>
          <a:p>
            <a:pPr lvl="1"/>
            <a:r>
              <a:rPr lang="en-US" dirty="0">
                <a:latin typeface="Arial" panose="020B0604020202020204" pitchFamily="34" charset="0"/>
                <a:cs typeface="Arial" panose="020B0604020202020204" pitchFamily="34" charset="0"/>
              </a:rPr>
              <a:t>Worked with the Supplier (SICK) to incorporate a new scanner that develops a safety field of view algorithm that creates it’s field of view based on indexing features of the MBM &amp; Position </a:t>
            </a:r>
          </a:p>
          <a:p>
            <a:pPr lvl="1"/>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Also developed a stronger bracket that attaches to the safety scanner</a:t>
            </a:r>
          </a:p>
          <a:p>
            <a:pPr lvl="2"/>
            <a:r>
              <a:rPr lang="en-US" dirty="0">
                <a:latin typeface="Arial" panose="020B0604020202020204" pitchFamily="34" charset="0"/>
                <a:cs typeface="Arial" panose="020B0604020202020204" pitchFamily="34" charset="0"/>
              </a:rPr>
              <a:t>Considerations: Needs to protect the scanner but not block the Field of View</a:t>
            </a:r>
          </a:p>
          <a:p>
            <a:pPr lvl="1"/>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Elaborate on Process Prove In and Decision Making Process</a:t>
            </a:r>
          </a:p>
        </p:txBody>
      </p:sp>
    </p:spTree>
    <p:extLst>
      <p:ext uri="{BB962C8B-B14F-4D97-AF65-F5344CB8AC3E}">
        <p14:creationId xmlns:p14="http://schemas.microsoft.com/office/powerpoint/2010/main" val="20577636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BA27B-BADF-792E-2284-9AADB3B469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EC5B7-FC36-A583-D99A-DA0DD509F7D8}"/>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Star Studies</a:t>
            </a:r>
          </a:p>
        </p:txBody>
      </p:sp>
      <p:sp>
        <p:nvSpPr>
          <p:cNvPr id="3" name="Content Placeholder 2">
            <a:extLst>
              <a:ext uri="{FF2B5EF4-FFF2-40B4-BE49-F238E27FC236}">
                <a16:creationId xmlns:a16="http://schemas.microsoft.com/office/drawing/2014/main" id="{603B31F4-1277-41BA-051A-97BCB6A3B1BF}"/>
              </a:ext>
            </a:extLst>
          </p:cNvPr>
          <p:cNvSpPr>
            <a:spLocks noGrp="1"/>
          </p:cNvSpPr>
          <p:nvPr>
            <p:ph idx="1"/>
          </p:nvPr>
        </p:nvSpPr>
        <p:spPr>
          <a:xfrm>
            <a:off x="451692" y="1615665"/>
            <a:ext cx="10902108" cy="4561298"/>
          </a:xfrm>
        </p:spPr>
        <p:txBody>
          <a:bodyPr>
            <a:normAutofit lnSpcReduction="10000"/>
          </a:bodyPr>
          <a:lstStyle/>
          <a:p>
            <a:r>
              <a:rPr lang="en-US" dirty="0">
                <a:latin typeface="Arial" panose="020B0604020202020204" pitchFamily="34" charset="0"/>
                <a:cs typeface="Arial" panose="020B0604020202020204" pitchFamily="34" charset="0"/>
              </a:rPr>
              <a:t>Tooling: </a:t>
            </a:r>
          </a:p>
          <a:p>
            <a:pPr lvl="1"/>
            <a:r>
              <a:rPr lang="en-US" dirty="0">
                <a:latin typeface="Arial" panose="020B0604020202020204" pitchFamily="34" charset="0"/>
                <a:cs typeface="Arial" panose="020B0604020202020204" pitchFamily="34" charset="0"/>
              </a:rPr>
              <a:t>Sick Scanner on Robot has a Safety Field of View to prevent people from entering the area</a:t>
            </a:r>
          </a:p>
          <a:p>
            <a:pPr lvl="1"/>
            <a:r>
              <a:rPr lang="en-US" dirty="0">
                <a:latin typeface="Arial" panose="020B0604020202020204" pitchFamily="34" charset="0"/>
                <a:cs typeface="Arial" panose="020B0604020202020204" pitchFamily="34" charset="0"/>
              </a:rPr>
              <a:t>Sick Scanner Tripped Up Frequently – It would cause the safety scanner zones need to be adjusted constantly and cause delays</a:t>
            </a:r>
          </a:p>
          <a:p>
            <a:pPr lvl="1"/>
            <a:r>
              <a:rPr lang="en-US" dirty="0">
                <a:latin typeface="Arial" panose="020B0604020202020204" pitchFamily="34" charset="0"/>
                <a:cs typeface="Arial" panose="020B0604020202020204" pitchFamily="34" charset="0"/>
              </a:rPr>
              <a:t>Worked with the Supplier (SICK) to incorporate a new scanner that develops a safety field of view algorithm that creates it’s field of view based on indexing features of the MBM &amp; Position </a:t>
            </a:r>
          </a:p>
          <a:p>
            <a:pPr lvl="1"/>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Also developed a stronger bracket that attaches to the safety scanner</a:t>
            </a:r>
          </a:p>
          <a:p>
            <a:pPr lvl="2"/>
            <a:r>
              <a:rPr lang="en-US" dirty="0">
                <a:latin typeface="Arial" panose="020B0604020202020204" pitchFamily="34" charset="0"/>
                <a:cs typeface="Arial" panose="020B0604020202020204" pitchFamily="34" charset="0"/>
              </a:rPr>
              <a:t>Considerations: Needs to protect the scanner but not block the Field of View</a:t>
            </a:r>
          </a:p>
          <a:p>
            <a:pPr lvl="1"/>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Elaborate on Process Prove In and Decision Making Process</a:t>
            </a:r>
          </a:p>
        </p:txBody>
      </p:sp>
      <p:sp>
        <p:nvSpPr>
          <p:cNvPr id="4" name="Rectangle 3">
            <a:extLst>
              <a:ext uri="{FF2B5EF4-FFF2-40B4-BE49-F238E27FC236}">
                <a16:creationId xmlns:a16="http://schemas.microsoft.com/office/drawing/2014/main" id="{6DAF792B-3997-DE44-7D9F-BDA71A690752}"/>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FA6E3622-9D3A-4C89-BC3D-5206F324C743}"/>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12307660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5FF93-FCDC-21D1-1F2B-C14AB2ED3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04553A-7C90-33B1-3D5A-7CCA34899E1F}"/>
              </a:ext>
            </a:extLst>
          </p:cNvPr>
          <p:cNvSpPr>
            <a:spLocks noGrp="1"/>
          </p:cNvSpPr>
          <p:nvPr>
            <p:ph type="ctrTitle"/>
          </p:nvPr>
        </p:nvSpPr>
        <p:spPr>
          <a:xfrm>
            <a:off x="752030" y="3312319"/>
            <a:ext cx="9230882" cy="937679"/>
          </a:xfrm>
        </p:spPr>
        <p:txBody>
          <a:bodyPr>
            <a:normAutofit/>
          </a:bodyPr>
          <a:lstStyle/>
          <a:p>
            <a:pPr algn="l"/>
            <a:r>
              <a:rPr lang="en-US" sz="5500" b="1" dirty="0">
                <a:latin typeface="Arial" panose="020B0604020202020204" pitchFamily="34" charset="0"/>
                <a:cs typeface="Arial" panose="020B0604020202020204" pitchFamily="34" charset="0"/>
              </a:rPr>
              <a:t>Road to North Carolina</a:t>
            </a:r>
          </a:p>
        </p:txBody>
      </p:sp>
      <p:sp>
        <p:nvSpPr>
          <p:cNvPr id="4" name="Rectangle 3">
            <a:extLst>
              <a:ext uri="{FF2B5EF4-FFF2-40B4-BE49-F238E27FC236}">
                <a16:creationId xmlns:a16="http://schemas.microsoft.com/office/drawing/2014/main" id="{93A032D0-A830-1F3A-5978-C21E923DAFC5}"/>
              </a:ext>
            </a:extLst>
          </p:cNvPr>
          <p:cNvSpPr/>
          <p:nvPr/>
        </p:nvSpPr>
        <p:spPr>
          <a:xfrm>
            <a:off x="828676" y="4429125"/>
            <a:ext cx="10825900" cy="1291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B1BE62E-2888-2202-925C-67C103983ED0}"/>
              </a:ext>
            </a:extLst>
          </p:cNvPr>
          <p:cNvSpPr>
            <a:spLocks noGrp="1"/>
          </p:cNvSpPr>
          <p:nvPr>
            <p:ph type="subTitle" idx="1"/>
          </p:nvPr>
        </p:nvSpPr>
        <p:spPr>
          <a:xfrm>
            <a:off x="752030" y="4737395"/>
            <a:ext cx="9144000" cy="1263355"/>
          </a:xfrm>
        </p:spPr>
        <p:txBody>
          <a:bodyPr>
            <a:normAutofit/>
          </a:bodyPr>
          <a:lstStyle/>
          <a:p>
            <a:pPr algn="l">
              <a:spcBef>
                <a:spcPts val="0"/>
              </a:spcBef>
            </a:pPr>
            <a:r>
              <a:rPr lang="en-US" sz="1800" b="1" dirty="0">
                <a:latin typeface="Arial" panose="020B0604020202020204" pitchFamily="34" charset="0"/>
                <a:cs typeface="Arial" panose="020B0604020202020204" pitchFamily="34" charset="0"/>
              </a:rPr>
              <a:t>Bailey Wu</a:t>
            </a:r>
          </a:p>
          <a:p>
            <a:pPr algn="l">
              <a:spcBef>
                <a:spcPts val="0"/>
              </a:spcBef>
            </a:pPr>
            <a:r>
              <a:rPr lang="en-US" sz="1800" b="1" dirty="0">
                <a:latin typeface="Arial" panose="020B0604020202020204" pitchFamily="34" charset="0"/>
                <a:cs typeface="Arial" panose="020B0604020202020204" pitchFamily="34" charset="0"/>
              </a:rPr>
              <a:t>Mechanical Engineering</a:t>
            </a:r>
          </a:p>
          <a:p>
            <a:pPr algn="l">
              <a:spcBef>
                <a:spcPts val="0"/>
              </a:spcBef>
            </a:pPr>
            <a:r>
              <a:rPr lang="en-US" sz="1800" dirty="0">
                <a:latin typeface="Arial" panose="020B0604020202020204" pitchFamily="34" charset="0"/>
                <a:cs typeface="Arial" panose="020B0604020202020204" pitchFamily="34" charset="0"/>
              </a:rPr>
              <a:t>January 5</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2026</a:t>
            </a:r>
            <a:endParaRPr lang="en-US" sz="1800" dirty="0"/>
          </a:p>
        </p:txBody>
      </p:sp>
    </p:spTree>
    <p:extLst>
      <p:ext uri="{BB962C8B-B14F-4D97-AF65-F5344CB8AC3E}">
        <p14:creationId xmlns:p14="http://schemas.microsoft.com/office/powerpoint/2010/main" val="17819234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38514-94AF-696D-9874-2F21BD01C4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A5CE5B-8A74-9E10-B604-A4F65CEC0AC6}"/>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Informational Interviews</a:t>
            </a:r>
          </a:p>
        </p:txBody>
      </p:sp>
      <p:sp>
        <p:nvSpPr>
          <p:cNvPr id="4" name="Rectangle 3">
            <a:extLst>
              <a:ext uri="{FF2B5EF4-FFF2-40B4-BE49-F238E27FC236}">
                <a16:creationId xmlns:a16="http://schemas.microsoft.com/office/drawing/2014/main" id="{B3E4E7C2-D618-37E4-9E01-E2D5AAC73C76}"/>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A380CCCB-72E6-C6EE-EE49-966DB2E5DF25}"/>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graphicFrame>
        <p:nvGraphicFramePr>
          <p:cNvPr id="5" name="Table 4">
            <a:extLst>
              <a:ext uri="{FF2B5EF4-FFF2-40B4-BE49-F238E27FC236}">
                <a16:creationId xmlns:a16="http://schemas.microsoft.com/office/drawing/2014/main" id="{9EB6198E-209B-FFF8-1155-6728C26B9D83}"/>
              </a:ext>
            </a:extLst>
          </p:cNvPr>
          <p:cNvGraphicFramePr>
            <a:graphicFrameLocks noGrp="1"/>
          </p:cNvGraphicFramePr>
          <p:nvPr>
            <p:extLst>
              <p:ext uri="{D42A27DB-BD31-4B8C-83A1-F6EECF244321}">
                <p14:modId xmlns:p14="http://schemas.microsoft.com/office/powerpoint/2010/main" val="734878266"/>
              </p:ext>
            </p:extLst>
          </p:nvPr>
        </p:nvGraphicFramePr>
        <p:xfrm>
          <a:off x="565150" y="1472140"/>
          <a:ext cx="11227206" cy="3649662"/>
        </p:xfrm>
        <a:graphic>
          <a:graphicData uri="http://schemas.openxmlformats.org/drawingml/2006/table">
            <a:tbl>
              <a:tblPr firstRow="1" bandRow="1">
                <a:tableStyleId>{5C22544A-7EE6-4342-B048-85BDC9FD1C3A}</a:tableStyleId>
              </a:tblPr>
              <a:tblGrid>
                <a:gridCol w="2549525">
                  <a:extLst>
                    <a:ext uri="{9D8B030D-6E8A-4147-A177-3AD203B41FA5}">
                      <a16:colId xmlns:a16="http://schemas.microsoft.com/office/drawing/2014/main" val="3761364738"/>
                    </a:ext>
                  </a:extLst>
                </a:gridCol>
                <a:gridCol w="3248025">
                  <a:extLst>
                    <a:ext uri="{9D8B030D-6E8A-4147-A177-3AD203B41FA5}">
                      <a16:colId xmlns:a16="http://schemas.microsoft.com/office/drawing/2014/main" val="3314001901"/>
                    </a:ext>
                  </a:extLst>
                </a:gridCol>
                <a:gridCol w="5429656">
                  <a:extLst>
                    <a:ext uri="{9D8B030D-6E8A-4147-A177-3AD203B41FA5}">
                      <a16:colId xmlns:a16="http://schemas.microsoft.com/office/drawing/2014/main" val="1396249195"/>
                    </a:ext>
                  </a:extLst>
                </a:gridCol>
              </a:tblGrid>
              <a:tr h="405518">
                <a:tc>
                  <a:txBody>
                    <a:bodyPr/>
                    <a:lstStyle/>
                    <a:p>
                      <a:r>
                        <a:rPr lang="en-US" dirty="0"/>
                        <a:t>Contact</a:t>
                      </a:r>
                    </a:p>
                  </a:txBody>
                  <a:tcPr/>
                </a:tc>
                <a:tc>
                  <a:txBody>
                    <a:bodyPr/>
                    <a:lstStyle/>
                    <a:p>
                      <a:r>
                        <a:rPr lang="en-US" dirty="0"/>
                        <a:t>Relation</a:t>
                      </a:r>
                    </a:p>
                  </a:txBody>
                  <a:tcPr/>
                </a:tc>
                <a:tc>
                  <a:txBody>
                    <a:bodyPr/>
                    <a:lstStyle/>
                    <a:p>
                      <a:endParaRPr lang="en-US" dirty="0"/>
                    </a:p>
                  </a:txBody>
                  <a:tcPr/>
                </a:tc>
                <a:extLst>
                  <a:ext uri="{0D108BD9-81ED-4DB2-BD59-A6C34878D82A}">
                    <a16:rowId xmlns:a16="http://schemas.microsoft.com/office/drawing/2014/main" val="2290038170"/>
                  </a:ext>
                </a:extLst>
              </a:tr>
              <a:tr h="405518">
                <a:tc>
                  <a:txBody>
                    <a:bodyPr/>
                    <a:lstStyle/>
                    <a:p>
                      <a:r>
                        <a:rPr lang="en-US" dirty="0">
                          <a:latin typeface="Arial" panose="020B0604020202020204" pitchFamily="34" charset="0"/>
                          <a:cs typeface="Arial" panose="020B0604020202020204" pitchFamily="34" charset="0"/>
                        </a:rPr>
                        <a:t>Kayla</a:t>
                      </a:r>
                      <a:endParaRPr lang="en-US" dirty="0"/>
                    </a:p>
                  </a:txBody>
                  <a:tcPr/>
                </a:tc>
                <a:tc>
                  <a:txBody>
                    <a:bodyPr/>
                    <a:lstStyle/>
                    <a:p>
                      <a:r>
                        <a:rPr lang="en-US" dirty="0"/>
                        <a:t>LinkedIn Recruiter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Call on 01/08/26 – See Slide</a:t>
                      </a:r>
                    </a:p>
                  </a:txBody>
                  <a:tcPr/>
                </a:tc>
                <a:extLst>
                  <a:ext uri="{0D108BD9-81ED-4DB2-BD59-A6C34878D82A}">
                    <a16:rowId xmlns:a16="http://schemas.microsoft.com/office/drawing/2014/main" val="1402041349"/>
                  </a:ext>
                </a:extLst>
              </a:tr>
              <a:tr h="405518">
                <a:tc>
                  <a:txBody>
                    <a:bodyPr/>
                    <a:lstStyle/>
                    <a:p>
                      <a:r>
                        <a:rPr lang="en-US" dirty="0"/>
                        <a:t>Drew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Scott’s Friend</a:t>
                      </a:r>
                    </a:p>
                  </a:txBody>
                  <a:tcPr/>
                </a:tc>
                <a:tc>
                  <a:txBody>
                    <a:bodyPr/>
                    <a:lstStyle/>
                    <a:p>
                      <a:endParaRPr lang="en-US"/>
                    </a:p>
                  </a:txBody>
                  <a:tcPr/>
                </a:tc>
                <a:extLst>
                  <a:ext uri="{0D108BD9-81ED-4DB2-BD59-A6C34878D82A}">
                    <a16:rowId xmlns:a16="http://schemas.microsoft.com/office/drawing/2014/main" val="3006956893"/>
                  </a:ext>
                </a:extLst>
              </a:tr>
              <a:tr h="405518">
                <a:tc>
                  <a:txBody>
                    <a:bodyPr/>
                    <a:lstStyle/>
                    <a:p>
                      <a:r>
                        <a:rPr lang="en-US" dirty="0"/>
                        <a:t>Jake Thorn</a:t>
                      </a:r>
                    </a:p>
                  </a:txBody>
                  <a:tcPr/>
                </a:tc>
                <a:tc>
                  <a:txBody>
                    <a:bodyPr/>
                    <a:lstStyle/>
                    <a:p>
                      <a:r>
                        <a:rPr lang="en-US" dirty="0"/>
                        <a:t>Frisbee Connection</a:t>
                      </a:r>
                    </a:p>
                  </a:txBody>
                  <a:tcPr/>
                </a:tc>
                <a:tc>
                  <a:txBody>
                    <a:bodyPr/>
                    <a:lstStyle/>
                    <a:p>
                      <a:endParaRPr lang="en-US" dirty="0"/>
                    </a:p>
                  </a:txBody>
                  <a:tcPr/>
                </a:tc>
                <a:extLst>
                  <a:ext uri="{0D108BD9-81ED-4DB2-BD59-A6C34878D82A}">
                    <a16:rowId xmlns:a16="http://schemas.microsoft.com/office/drawing/2014/main" val="2050465220"/>
                  </a:ext>
                </a:extLst>
              </a:tr>
              <a:tr h="405518">
                <a:tc>
                  <a:txBody>
                    <a:bodyPr/>
                    <a:lstStyle/>
                    <a:p>
                      <a:r>
                        <a:rPr lang="en-US" dirty="0"/>
                        <a:t>Sam</a:t>
                      </a:r>
                    </a:p>
                  </a:txBody>
                  <a:tcPr/>
                </a:tc>
                <a:tc>
                  <a:txBody>
                    <a:bodyPr/>
                    <a:lstStyle/>
                    <a:p>
                      <a:r>
                        <a:rPr lang="en-US" dirty="0"/>
                        <a:t>Friend</a:t>
                      </a:r>
                    </a:p>
                  </a:txBody>
                  <a:tcPr/>
                </a:tc>
                <a:tc>
                  <a:txBody>
                    <a:bodyPr/>
                    <a:lstStyle/>
                    <a:p>
                      <a:endParaRPr lang="en-US" dirty="0"/>
                    </a:p>
                  </a:txBody>
                  <a:tcPr/>
                </a:tc>
                <a:extLst>
                  <a:ext uri="{0D108BD9-81ED-4DB2-BD59-A6C34878D82A}">
                    <a16:rowId xmlns:a16="http://schemas.microsoft.com/office/drawing/2014/main" val="1271293855"/>
                  </a:ext>
                </a:extLst>
              </a:tr>
              <a:tr h="405518">
                <a:tc>
                  <a:txBody>
                    <a:bodyPr/>
                    <a:lstStyle/>
                    <a:p>
                      <a:endParaRPr lang="en-US" dirty="0"/>
                    </a:p>
                  </a:txBody>
                  <a:tcPr/>
                </a:tc>
                <a:tc>
                  <a:txBody>
                    <a:bodyPr/>
                    <a:lstStyle/>
                    <a:p>
                      <a:r>
                        <a:rPr lang="en-US" dirty="0"/>
                        <a:t>Naomi’s Director</a:t>
                      </a:r>
                    </a:p>
                  </a:txBody>
                  <a:tcPr/>
                </a:tc>
                <a:tc>
                  <a:txBody>
                    <a:bodyPr/>
                    <a:lstStyle/>
                    <a:p>
                      <a:endParaRPr lang="en-US" dirty="0"/>
                    </a:p>
                  </a:txBody>
                  <a:tcPr/>
                </a:tc>
                <a:extLst>
                  <a:ext uri="{0D108BD9-81ED-4DB2-BD59-A6C34878D82A}">
                    <a16:rowId xmlns:a16="http://schemas.microsoft.com/office/drawing/2014/main" val="1389763896"/>
                  </a:ext>
                </a:extLst>
              </a:tr>
              <a:tr h="405518">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55262749"/>
                  </a:ext>
                </a:extLst>
              </a:tr>
              <a:tr h="405518">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49995064"/>
                  </a:ext>
                </a:extLst>
              </a:tr>
              <a:tr h="405518">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32478661"/>
                  </a:ext>
                </a:extLst>
              </a:tr>
            </a:tbl>
          </a:graphicData>
        </a:graphic>
      </p:graphicFrame>
    </p:spTree>
    <p:extLst>
      <p:ext uri="{BB962C8B-B14F-4D97-AF65-F5344CB8AC3E}">
        <p14:creationId xmlns:p14="http://schemas.microsoft.com/office/powerpoint/2010/main" val="31954301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A0C15-316A-EA05-BDB8-3F5FD8EBF6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37E2FC-D3CC-90F2-237E-01192F129D1D}"/>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Person A</a:t>
            </a:r>
          </a:p>
        </p:txBody>
      </p:sp>
      <p:sp>
        <p:nvSpPr>
          <p:cNvPr id="3" name="Content Placeholder 2">
            <a:extLst>
              <a:ext uri="{FF2B5EF4-FFF2-40B4-BE49-F238E27FC236}">
                <a16:creationId xmlns:a16="http://schemas.microsoft.com/office/drawing/2014/main" id="{94114D64-3CB0-6059-FF39-43FBEE11B209}"/>
              </a:ext>
            </a:extLst>
          </p:cNvPr>
          <p:cNvSpPr>
            <a:spLocks noGrp="1"/>
          </p:cNvSpPr>
          <p:nvPr>
            <p:ph idx="1"/>
          </p:nvPr>
        </p:nvSpPr>
        <p:spPr>
          <a:xfrm>
            <a:off x="451692" y="1615665"/>
            <a:ext cx="10902108" cy="4561298"/>
          </a:xfrm>
        </p:spPr>
        <p:txBody>
          <a:bodyPr/>
          <a:lstStyle/>
          <a:p>
            <a:pPr marL="0" indent="0">
              <a:buNone/>
            </a:pPr>
            <a:endParaRPr lang="en-US"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A0F0587-9C77-00F7-298B-D9E7007FD14C}"/>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E4832DCA-94CE-ED1C-2F0C-08755C2D09B6}"/>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Tree>
    <p:extLst>
      <p:ext uri="{BB962C8B-B14F-4D97-AF65-F5344CB8AC3E}">
        <p14:creationId xmlns:p14="http://schemas.microsoft.com/office/powerpoint/2010/main" val="6539076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A171F-6F1D-FA99-A81C-2566921B4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960CC-016A-6534-01BF-0F748936E107}"/>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Task List</a:t>
            </a:r>
          </a:p>
        </p:txBody>
      </p:sp>
      <p:sp>
        <p:nvSpPr>
          <p:cNvPr id="4" name="Rectangle 3">
            <a:extLst>
              <a:ext uri="{FF2B5EF4-FFF2-40B4-BE49-F238E27FC236}">
                <a16:creationId xmlns:a16="http://schemas.microsoft.com/office/drawing/2014/main" id="{502DF00D-A5D8-96C9-2A04-962ECBB0D42A}"/>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F827D64F-071F-6CAA-DC37-B339690B85E7}"/>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7" name="Content Placeholder 2">
            <a:extLst>
              <a:ext uri="{FF2B5EF4-FFF2-40B4-BE49-F238E27FC236}">
                <a16:creationId xmlns:a16="http://schemas.microsoft.com/office/drawing/2014/main" id="{9A8E953A-D900-14C4-67D9-8BF378B2B2F4}"/>
              </a:ext>
            </a:extLst>
          </p:cNvPr>
          <p:cNvSpPr>
            <a:spLocks noGrp="1"/>
          </p:cNvSpPr>
          <p:nvPr>
            <p:ph idx="1"/>
          </p:nvPr>
        </p:nvSpPr>
        <p:spPr>
          <a:xfrm>
            <a:off x="451692" y="1615665"/>
            <a:ext cx="10902108" cy="4561298"/>
          </a:xfrm>
        </p:spPr>
        <p:txBody>
          <a:bodyPr/>
          <a:lstStyle/>
          <a:p>
            <a:r>
              <a:rPr lang="en-US" dirty="0">
                <a:latin typeface="Arial" panose="020B0604020202020204" pitchFamily="34" charset="0"/>
                <a:cs typeface="Arial" panose="020B0604020202020204" pitchFamily="34" charset="0"/>
              </a:rPr>
              <a:t>Resume</a:t>
            </a:r>
          </a:p>
          <a:p>
            <a:pPr lvl="1"/>
            <a:r>
              <a:rPr lang="en-US" dirty="0">
                <a:latin typeface="Arial" panose="020B0604020202020204" pitchFamily="34" charset="0"/>
                <a:cs typeface="Arial" panose="020B0604020202020204" pitchFamily="34" charset="0"/>
              </a:rPr>
              <a:t>Revisit &amp; Revise</a:t>
            </a:r>
          </a:p>
          <a:p>
            <a:pPr lvl="1"/>
            <a:r>
              <a:rPr lang="en-US" dirty="0">
                <a:latin typeface="Arial" panose="020B0604020202020204" pitchFamily="34" charset="0"/>
                <a:cs typeface="Arial" panose="020B0604020202020204" pitchFamily="34" charset="0"/>
              </a:rPr>
              <a:t>Submit to UW Resource to Check</a:t>
            </a:r>
          </a:p>
          <a:p>
            <a:pPr lvl="1"/>
            <a:r>
              <a:rPr lang="en-US" dirty="0">
                <a:latin typeface="Arial" panose="020B0604020202020204" pitchFamily="34" charset="0"/>
                <a:cs typeface="Arial" panose="020B0604020202020204" pitchFamily="34" charset="0"/>
              </a:rPr>
              <a:t>Submit to SPEEA Resource to Check</a:t>
            </a:r>
          </a:p>
          <a:p>
            <a:pPr lvl="1"/>
            <a:r>
              <a:rPr lang="en-US" dirty="0">
                <a:latin typeface="Arial" panose="020B0604020202020204" pitchFamily="34" charset="0"/>
                <a:cs typeface="Arial" panose="020B0604020202020204" pitchFamily="34" charset="0"/>
              </a:rPr>
              <a:t>Send to NK</a:t>
            </a:r>
          </a:p>
          <a:p>
            <a:pPr lvl="1"/>
            <a:r>
              <a:rPr lang="en-US" dirty="0">
                <a:latin typeface="Arial" panose="020B0604020202020204" pitchFamily="34" charset="0"/>
                <a:cs typeface="Arial" panose="020B0604020202020204" pitchFamily="34" charset="0"/>
              </a:rPr>
              <a:t>Tailor to certain positions</a:t>
            </a:r>
          </a:p>
        </p:txBody>
      </p:sp>
    </p:spTree>
    <p:extLst>
      <p:ext uri="{BB962C8B-B14F-4D97-AF65-F5344CB8AC3E}">
        <p14:creationId xmlns:p14="http://schemas.microsoft.com/office/powerpoint/2010/main" val="2399562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DF40F-950E-910E-E169-E52B00939639}"/>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AE6A6E4-4F4E-7216-754C-F74110B5C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0093" y="4149916"/>
            <a:ext cx="3142558" cy="2302948"/>
          </a:xfrm>
          <a:prstGeom prst="rect">
            <a:avLst/>
          </a:prstGeom>
        </p:spPr>
      </p:pic>
      <p:sp>
        <p:nvSpPr>
          <p:cNvPr id="2" name="Title 1">
            <a:extLst>
              <a:ext uri="{FF2B5EF4-FFF2-40B4-BE49-F238E27FC236}">
                <a16:creationId xmlns:a16="http://schemas.microsoft.com/office/drawing/2014/main" id="{0C53E0EE-9634-827F-7F51-55E6F25260BF}"/>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Manufacturing Engineer – Raytheon</a:t>
            </a:r>
          </a:p>
        </p:txBody>
      </p:sp>
      <p:sp>
        <p:nvSpPr>
          <p:cNvPr id="3" name="Content Placeholder 2">
            <a:extLst>
              <a:ext uri="{FF2B5EF4-FFF2-40B4-BE49-F238E27FC236}">
                <a16:creationId xmlns:a16="http://schemas.microsoft.com/office/drawing/2014/main" id="{D7C062C5-A582-AD75-7115-1E9854F5E448}"/>
              </a:ext>
            </a:extLst>
          </p:cNvPr>
          <p:cNvSpPr>
            <a:spLocks noGrp="1"/>
          </p:cNvSpPr>
          <p:nvPr>
            <p:ph idx="1"/>
          </p:nvPr>
        </p:nvSpPr>
        <p:spPr>
          <a:xfrm>
            <a:off x="451691" y="1615665"/>
            <a:ext cx="4604208" cy="1983075"/>
          </a:xfrm>
        </p:spPr>
        <p:txBody>
          <a:bodyPr>
            <a:normAutofit/>
          </a:bodyPr>
          <a:lstStyle/>
          <a:p>
            <a:pPr marL="0" indent="0">
              <a:buNone/>
            </a:pPr>
            <a:r>
              <a:rPr lang="en-US" b="1" dirty="0">
                <a:latin typeface="Arial" panose="020B0604020202020204" pitchFamily="34" charset="0"/>
                <a:cs typeface="Arial" panose="020B0604020202020204" pitchFamily="34" charset="0"/>
              </a:rPr>
              <a:t>Raytheon Vision Systems</a:t>
            </a:r>
          </a:p>
          <a:p>
            <a:r>
              <a:rPr lang="en-US" dirty="0">
                <a:latin typeface="Arial" panose="020B0604020202020204" pitchFamily="34" charset="0"/>
                <a:cs typeface="Arial" panose="020B0604020202020204" pitchFamily="34" charset="0"/>
              </a:rPr>
              <a:t>Goleta, California</a:t>
            </a:r>
          </a:p>
          <a:p>
            <a:r>
              <a:rPr lang="en-US" dirty="0">
                <a:latin typeface="Arial" panose="020B0604020202020204" pitchFamily="34" charset="0"/>
                <a:cs typeface="Arial" panose="020B0604020202020204" pitchFamily="34" charset="0"/>
              </a:rPr>
              <a:t>2018 – 2021</a:t>
            </a:r>
          </a:p>
        </p:txBody>
      </p:sp>
      <p:sp>
        <p:nvSpPr>
          <p:cNvPr id="4" name="Rectangle 3">
            <a:extLst>
              <a:ext uri="{FF2B5EF4-FFF2-40B4-BE49-F238E27FC236}">
                <a16:creationId xmlns:a16="http://schemas.microsoft.com/office/drawing/2014/main" id="{99F9B5DB-2C64-D19A-D58D-5A629AE9B10F}"/>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AF8BB54-B5E5-D232-F64B-2CE7130076E7}"/>
              </a:ext>
            </a:extLst>
          </p:cNvPr>
          <p:cNvPicPr>
            <a:picLocks noChangeAspect="1"/>
          </p:cNvPicPr>
          <p:nvPr/>
        </p:nvPicPr>
        <p:blipFill>
          <a:blip r:embed="rId4">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pic>
        <p:nvPicPr>
          <p:cNvPr id="7" name="Picture 6">
            <a:extLst>
              <a:ext uri="{FF2B5EF4-FFF2-40B4-BE49-F238E27FC236}">
                <a16:creationId xmlns:a16="http://schemas.microsoft.com/office/drawing/2014/main" id="{CAEAE3A8-6309-D4AE-81CA-68B3DB3057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232" y="4149916"/>
            <a:ext cx="3900855" cy="2302948"/>
          </a:xfrm>
          <a:prstGeom prst="rect">
            <a:avLst/>
          </a:prstGeom>
        </p:spPr>
      </p:pic>
      <p:pic>
        <p:nvPicPr>
          <p:cNvPr id="10" name="Picture 9">
            <a:extLst>
              <a:ext uri="{FF2B5EF4-FFF2-40B4-BE49-F238E27FC236}">
                <a16:creationId xmlns:a16="http://schemas.microsoft.com/office/drawing/2014/main" id="{DCC97E20-EE61-E202-A378-34DC1C7EE6F6}"/>
              </a:ext>
            </a:extLst>
          </p:cNvPr>
          <p:cNvPicPr>
            <a:picLocks noChangeAspect="1"/>
          </p:cNvPicPr>
          <p:nvPr/>
        </p:nvPicPr>
        <p:blipFill>
          <a:blip r:embed="rId6">
            <a:extLst>
              <a:ext uri="{28A0092B-C50C-407E-A947-70E740481C1C}">
                <a14:useLocalDpi xmlns:a14="http://schemas.microsoft.com/office/drawing/2010/main" val="0"/>
              </a:ext>
            </a:extLst>
          </a:blip>
          <a:srcRect l="11051"/>
          <a:stretch/>
        </p:blipFill>
        <p:spPr>
          <a:xfrm>
            <a:off x="8330657" y="4153451"/>
            <a:ext cx="3461697" cy="2299412"/>
          </a:xfrm>
          <a:prstGeom prst="rect">
            <a:avLst/>
          </a:prstGeom>
        </p:spPr>
      </p:pic>
      <p:pic>
        <p:nvPicPr>
          <p:cNvPr id="8" name="Picture 7">
            <a:extLst>
              <a:ext uri="{FF2B5EF4-FFF2-40B4-BE49-F238E27FC236}">
                <a16:creationId xmlns:a16="http://schemas.microsoft.com/office/drawing/2014/main" id="{8BEF8CC6-6033-DBB6-E9C3-BC37303F59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0658" y="1648689"/>
            <a:ext cx="3461697" cy="2163560"/>
          </a:xfrm>
          <a:prstGeom prst="rect">
            <a:avLst/>
          </a:prstGeom>
        </p:spPr>
      </p:pic>
      <p:pic>
        <p:nvPicPr>
          <p:cNvPr id="13" name="Picture 12">
            <a:extLst>
              <a:ext uri="{FF2B5EF4-FFF2-40B4-BE49-F238E27FC236}">
                <a16:creationId xmlns:a16="http://schemas.microsoft.com/office/drawing/2014/main" id="{D496DFDB-F26D-4A3C-B240-3485D80531B9}"/>
              </a:ext>
            </a:extLst>
          </p:cNvPr>
          <p:cNvPicPr>
            <a:picLocks noChangeAspect="1"/>
          </p:cNvPicPr>
          <p:nvPr/>
        </p:nvPicPr>
        <p:blipFill>
          <a:blip r:embed="rId8">
            <a:extLst>
              <a:ext uri="{28A0092B-C50C-407E-A947-70E740481C1C}">
                <a14:useLocalDpi xmlns:a14="http://schemas.microsoft.com/office/drawing/2010/main" val="0"/>
              </a:ext>
            </a:extLst>
          </a:blip>
          <a:srcRect r="1965"/>
          <a:stretch/>
        </p:blipFill>
        <p:spPr>
          <a:xfrm>
            <a:off x="5331513" y="1615665"/>
            <a:ext cx="2092785" cy="2180716"/>
          </a:xfrm>
          <a:prstGeom prst="rect">
            <a:avLst/>
          </a:prstGeom>
        </p:spPr>
      </p:pic>
    </p:spTree>
    <p:extLst>
      <p:ext uri="{BB962C8B-B14F-4D97-AF65-F5344CB8AC3E}">
        <p14:creationId xmlns:p14="http://schemas.microsoft.com/office/powerpoint/2010/main" val="20776455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28743-7B63-7D58-CE25-DC30877AE4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D6B3CD-7E82-02A6-87DF-014D3123EF44}"/>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Personal Profile</a:t>
            </a:r>
          </a:p>
        </p:txBody>
      </p:sp>
      <p:sp>
        <p:nvSpPr>
          <p:cNvPr id="4" name="Rectangle 3">
            <a:extLst>
              <a:ext uri="{FF2B5EF4-FFF2-40B4-BE49-F238E27FC236}">
                <a16:creationId xmlns:a16="http://schemas.microsoft.com/office/drawing/2014/main" id="{3F47E14F-5DE2-EAD7-5965-F0A3D97D2494}"/>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CBD88DCA-4C41-0D56-EF1A-D19517496F7C}"/>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7" name="Content Placeholder 2">
            <a:extLst>
              <a:ext uri="{FF2B5EF4-FFF2-40B4-BE49-F238E27FC236}">
                <a16:creationId xmlns:a16="http://schemas.microsoft.com/office/drawing/2014/main" id="{183FAAF4-0733-6F58-B937-15A07A9A610E}"/>
              </a:ext>
            </a:extLst>
          </p:cNvPr>
          <p:cNvSpPr>
            <a:spLocks noGrp="1"/>
          </p:cNvSpPr>
          <p:nvPr>
            <p:ph idx="1"/>
          </p:nvPr>
        </p:nvSpPr>
        <p:spPr>
          <a:xfrm>
            <a:off x="451692" y="1615665"/>
            <a:ext cx="10902108" cy="4561298"/>
          </a:xfrm>
        </p:spPr>
        <p:txBody>
          <a:bodyPr/>
          <a:lstStyle/>
          <a:p>
            <a:r>
              <a:rPr lang="en-US" dirty="0">
                <a:latin typeface="Arial" panose="020B0604020202020204" pitchFamily="34" charset="0"/>
                <a:cs typeface="Arial" panose="020B0604020202020204" pitchFamily="34" charset="0"/>
              </a:rPr>
              <a:t>Resume</a:t>
            </a:r>
          </a:p>
          <a:p>
            <a:pPr lvl="1"/>
            <a:r>
              <a:rPr lang="en-US" dirty="0">
                <a:latin typeface="Arial" panose="020B0604020202020204" pitchFamily="34" charset="0"/>
                <a:cs typeface="Arial" panose="020B0604020202020204" pitchFamily="34" charset="0"/>
              </a:rPr>
              <a:t>Revisit &amp; Revise</a:t>
            </a:r>
          </a:p>
          <a:p>
            <a:pPr lvl="1"/>
            <a:r>
              <a:rPr lang="en-US" dirty="0">
                <a:latin typeface="Arial" panose="020B0604020202020204" pitchFamily="34" charset="0"/>
                <a:cs typeface="Arial" panose="020B0604020202020204" pitchFamily="34" charset="0"/>
              </a:rPr>
              <a:t>Submit to UW Resource to Check</a:t>
            </a:r>
          </a:p>
          <a:p>
            <a:pPr lvl="1"/>
            <a:r>
              <a:rPr lang="en-US" dirty="0">
                <a:latin typeface="Arial" panose="020B0604020202020204" pitchFamily="34" charset="0"/>
                <a:cs typeface="Arial" panose="020B0604020202020204" pitchFamily="34" charset="0"/>
              </a:rPr>
              <a:t>Submit to SPEEA Resource to Check</a:t>
            </a:r>
          </a:p>
          <a:p>
            <a:pPr lvl="1"/>
            <a:r>
              <a:rPr lang="en-US" dirty="0">
                <a:latin typeface="Arial" panose="020B0604020202020204" pitchFamily="34" charset="0"/>
                <a:cs typeface="Arial" panose="020B0604020202020204" pitchFamily="34" charset="0"/>
              </a:rPr>
              <a:t>Send to NK</a:t>
            </a:r>
          </a:p>
          <a:p>
            <a:pPr lvl="1"/>
            <a:r>
              <a:rPr lang="en-US" dirty="0">
                <a:latin typeface="Arial" panose="020B0604020202020204" pitchFamily="34" charset="0"/>
                <a:cs typeface="Arial" panose="020B0604020202020204" pitchFamily="34" charset="0"/>
              </a:rPr>
              <a:t>Tailor to certain positions</a:t>
            </a:r>
          </a:p>
        </p:txBody>
      </p:sp>
      <p:sp>
        <p:nvSpPr>
          <p:cNvPr id="5" name="TextBox 4">
            <a:extLst>
              <a:ext uri="{FF2B5EF4-FFF2-40B4-BE49-F238E27FC236}">
                <a16:creationId xmlns:a16="http://schemas.microsoft.com/office/drawing/2014/main" id="{B48F8427-7CA4-3639-8992-89FA5125127F}"/>
              </a:ext>
            </a:extLst>
          </p:cNvPr>
          <p:cNvSpPr txBox="1"/>
          <p:nvPr/>
        </p:nvSpPr>
        <p:spPr>
          <a:xfrm>
            <a:off x="7062917" y="1785811"/>
            <a:ext cx="4997278" cy="5355312"/>
          </a:xfrm>
          <a:prstGeom prst="rect">
            <a:avLst/>
          </a:prstGeom>
          <a:noFill/>
        </p:spPr>
        <p:txBody>
          <a:bodyPr wrap="square">
            <a:spAutoFit/>
          </a:bodyPr>
          <a:lstStyle/>
          <a:p>
            <a:pPr marL="0" marR="0" rtl="0">
              <a:buNone/>
            </a:pPr>
            <a:r>
              <a:rPr lang="en-US" sz="1600" b="1" dirty="0">
                <a:effectLst/>
                <a:latin typeface="Calibri" panose="020F0502020204030204" pitchFamily="34" charset="0"/>
                <a:hlinkClick r:id="rId4"/>
              </a:rPr>
              <a:t>Coaching Appointments</a:t>
            </a:r>
            <a:r>
              <a:rPr lang="en-US" sz="1600" dirty="0">
                <a:effectLst/>
                <a:latin typeface="Calibri" panose="020F0502020204030204" pitchFamily="34" charset="0"/>
              </a:rPr>
              <a:t> – Schedule a 30-minute session to talk about any career-related issue with one of our 4 friendly career coaches.  Free for the first 3 years after graduation.</a:t>
            </a:r>
          </a:p>
          <a:p>
            <a:pPr marL="0" marR="0" rtl="0">
              <a:buNone/>
            </a:pPr>
            <a:r>
              <a:rPr lang="en-US" sz="1600" dirty="0">
                <a:effectLst/>
                <a:latin typeface="Calibri" panose="020F0502020204030204" pitchFamily="34" charset="0"/>
              </a:rPr>
              <a:t> </a:t>
            </a:r>
          </a:p>
          <a:p>
            <a:pPr marL="0" rtl="0">
              <a:buNone/>
            </a:pPr>
            <a:r>
              <a:rPr lang="en-US" sz="1100" i="1" dirty="0">
                <a:solidFill>
                  <a:srgbClr val="595959"/>
                </a:solidFill>
                <a:effectLst/>
                <a:latin typeface="Calibri" panose="020F0502020204030204" pitchFamily="34" charset="0"/>
              </a:rPr>
              <a:t>From &lt;</a:t>
            </a:r>
            <a:r>
              <a:rPr lang="en-US" sz="1100" i="1" dirty="0">
                <a:solidFill>
                  <a:srgbClr val="595959"/>
                </a:solidFill>
                <a:effectLst/>
                <a:latin typeface="Calibri" panose="020F0502020204030204" pitchFamily="34" charset="0"/>
                <a:hlinkClick r:id="rId5"/>
              </a:rPr>
              <a:t>https://www.washington.edu/graduation/after-graduation/</a:t>
            </a:r>
            <a:r>
              <a:rPr lang="en-US" sz="1100" i="1" dirty="0">
                <a:solidFill>
                  <a:srgbClr val="595959"/>
                </a:solidFill>
                <a:effectLst/>
                <a:latin typeface="Calibri" panose="020F0502020204030204" pitchFamily="34" charset="0"/>
              </a:rPr>
              <a:t>&gt; </a:t>
            </a:r>
            <a:endParaRPr lang="en-US" sz="1600" dirty="0">
              <a:effectLst/>
              <a:latin typeface="Calibri" panose="020F0502020204030204" pitchFamily="34" charset="0"/>
            </a:endParaRPr>
          </a:p>
          <a:p>
            <a:pPr marL="0" marR="0" rtl="0">
              <a:buNone/>
            </a:pPr>
            <a:r>
              <a:rPr lang="en-US" sz="1600" dirty="0">
                <a:effectLst/>
                <a:latin typeface="Calibri" panose="020F0502020204030204" pitchFamily="34" charset="0"/>
              </a:rPr>
              <a:t> </a:t>
            </a:r>
          </a:p>
          <a:p>
            <a:pPr marL="0" marR="0" rtl="0">
              <a:buNone/>
            </a:pPr>
            <a:r>
              <a:rPr lang="en-US" sz="1600" dirty="0">
                <a:effectLst/>
                <a:latin typeface="Calibri" panose="020F0502020204030204" pitchFamily="34" charset="0"/>
              </a:rPr>
              <a:t> </a:t>
            </a:r>
          </a:p>
          <a:p>
            <a:pPr marL="742950" lvl="1" indent="-285750" rtl="0" fontAlgn="ctr">
              <a:buFont typeface="Arial" panose="020B0604020202020204" pitchFamily="34" charset="0"/>
              <a:buChar char="•"/>
            </a:pPr>
            <a:r>
              <a:rPr lang="en-US" sz="1600" b="1" dirty="0">
                <a:effectLst/>
                <a:latin typeface="Calibri" panose="020F0502020204030204" pitchFamily="34" charset="0"/>
                <a:hlinkClick r:id="rId6"/>
              </a:rPr>
              <a:t>Career Planning Resources</a:t>
            </a:r>
            <a:r>
              <a:rPr lang="en-US" sz="1600" dirty="0">
                <a:effectLst/>
                <a:latin typeface="Calibri" panose="020F0502020204030204" pitchFamily="34" charset="0"/>
              </a:rPr>
              <a:t> – Check out video clips, handouts, online tools, recorded webinars, and other resources available 24/7 so you can work on career stuff whenever you want.</a:t>
            </a:r>
          </a:p>
          <a:p>
            <a:pPr marL="742950" lvl="1" indent="-285750" fontAlgn="ctr">
              <a:buFont typeface="Arial" panose="020B0604020202020204" pitchFamily="34" charset="0"/>
              <a:buChar char="•"/>
            </a:pPr>
            <a:r>
              <a:rPr lang="en-US" sz="1600" b="1" dirty="0">
                <a:effectLst/>
                <a:latin typeface="Calibri" panose="020F0502020204030204" pitchFamily="34" charset="0"/>
                <a:hlinkClick r:id="rId7"/>
              </a:rPr>
              <a:t>Free Subscriptions for Huskies</a:t>
            </a:r>
            <a:r>
              <a:rPr lang="en-US" sz="1600" dirty="0">
                <a:effectLst/>
                <a:latin typeface="Calibri" panose="020F0502020204030204" pitchFamily="34" charset="0"/>
              </a:rPr>
              <a:t> – Online platforms and products to help you explore careers, build skills, get experience, practice interviewing, and more.</a:t>
            </a:r>
            <a:r>
              <a:rPr lang="en-US" sz="1600" dirty="0">
                <a:latin typeface="Calibri" panose="020F0502020204030204" pitchFamily="34" charset="0"/>
              </a:rPr>
              <a:t> </a:t>
            </a:r>
            <a:r>
              <a:rPr lang="en-US" sz="1600" dirty="0">
                <a:latin typeface="Calibri" panose="020F0502020204030204" pitchFamily="34" charset="0"/>
                <a:hlinkClick r:id="rId8"/>
              </a:rPr>
              <a:t>https://uw.joinhandshake.com/stu/articles/10372</a:t>
            </a:r>
            <a:r>
              <a:rPr lang="en-US" sz="1600" dirty="0">
                <a:latin typeface="Calibri" panose="020F0502020204030204" pitchFamily="34" charset="0"/>
              </a:rPr>
              <a:t> </a:t>
            </a:r>
            <a:endParaRPr lang="en-US" sz="1600" dirty="0">
              <a:effectLst/>
              <a:latin typeface="Calibri" panose="020F0502020204030204" pitchFamily="34" charset="0"/>
            </a:endParaRPr>
          </a:p>
          <a:p>
            <a:pPr marL="0" marR="0" rtl="0">
              <a:buNone/>
            </a:pPr>
            <a:r>
              <a:rPr lang="en-US" sz="1600" dirty="0">
                <a:effectLst/>
                <a:latin typeface="Calibri" panose="020F0502020204030204" pitchFamily="34" charset="0"/>
              </a:rPr>
              <a:t> </a:t>
            </a:r>
          </a:p>
          <a:p>
            <a:pPr marL="0" rtl="0">
              <a:buNone/>
            </a:pPr>
            <a:r>
              <a:rPr lang="en-US" sz="1100" i="1" dirty="0">
                <a:solidFill>
                  <a:srgbClr val="595959"/>
                </a:solidFill>
                <a:effectLst/>
                <a:latin typeface="Calibri" panose="020F0502020204030204" pitchFamily="34" charset="0"/>
              </a:rPr>
              <a:t>From &lt;</a:t>
            </a:r>
            <a:r>
              <a:rPr lang="en-US" sz="1100" i="1" dirty="0">
                <a:solidFill>
                  <a:srgbClr val="595959"/>
                </a:solidFill>
                <a:effectLst/>
                <a:latin typeface="Calibri" panose="020F0502020204030204" pitchFamily="34" charset="0"/>
                <a:hlinkClick r:id="rId5"/>
              </a:rPr>
              <a:t>https://www.washington.edu/graduation/after-graduation/</a:t>
            </a:r>
            <a:r>
              <a:rPr lang="en-US" sz="1100" i="1" dirty="0">
                <a:solidFill>
                  <a:srgbClr val="595959"/>
                </a:solidFill>
                <a:effectLst/>
                <a:latin typeface="Calibri" panose="020F0502020204030204" pitchFamily="34" charset="0"/>
              </a:rPr>
              <a:t>&gt; </a:t>
            </a:r>
            <a:endParaRPr lang="en-US" sz="1600" dirty="0">
              <a:effectLst/>
              <a:latin typeface="Calibri" panose="020F0502020204030204" pitchFamily="34" charset="0"/>
            </a:endParaRPr>
          </a:p>
          <a:p>
            <a:pPr marL="0" marR="0" rtl="0">
              <a:buNone/>
            </a:pPr>
            <a:r>
              <a:rPr lang="en-US" sz="1600" dirty="0">
                <a:effectLst/>
                <a:latin typeface="Calibri" panose="020F0502020204030204" pitchFamily="34" charset="0"/>
              </a:rPr>
              <a:t> </a:t>
            </a:r>
          </a:p>
          <a:p>
            <a:pPr marL="0" marR="0" rtl="0">
              <a:buNone/>
            </a:pPr>
            <a:r>
              <a:rPr lang="en-US" sz="1600" dirty="0">
                <a:effectLst/>
                <a:latin typeface="Calibri" panose="020F0502020204030204" pitchFamily="34" charset="0"/>
              </a:rPr>
              <a:t> </a:t>
            </a:r>
          </a:p>
        </p:txBody>
      </p:sp>
    </p:spTree>
    <p:extLst>
      <p:ext uri="{BB962C8B-B14F-4D97-AF65-F5344CB8AC3E}">
        <p14:creationId xmlns:p14="http://schemas.microsoft.com/office/powerpoint/2010/main" val="3853280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469BE-B150-C62D-8C86-40C3488864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2ECBEA-F408-E084-7530-294B0A859581}"/>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Interview Prep</a:t>
            </a:r>
          </a:p>
        </p:txBody>
      </p:sp>
      <p:sp>
        <p:nvSpPr>
          <p:cNvPr id="4" name="Rectangle 3">
            <a:extLst>
              <a:ext uri="{FF2B5EF4-FFF2-40B4-BE49-F238E27FC236}">
                <a16:creationId xmlns:a16="http://schemas.microsoft.com/office/drawing/2014/main" id="{E16D4BF0-3D4C-61DF-D4E6-90800B8EC2D9}"/>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BBAE0821-A382-BE81-156A-4D0575F61F99}"/>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7" name="Content Placeholder 2">
            <a:extLst>
              <a:ext uri="{FF2B5EF4-FFF2-40B4-BE49-F238E27FC236}">
                <a16:creationId xmlns:a16="http://schemas.microsoft.com/office/drawing/2014/main" id="{07499B8C-F90E-2251-58AA-1BBD79F71626}"/>
              </a:ext>
            </a:extLst>
          </p:cNvPr>
          <p:cNvSpPr>
            <a:spLocks noGrp="1"/>
          </p:cNvSpPr>
          <p:nvPr>
            <p:ph idx="1"/>
          </p:nvPr>
        </p:nvSpPr>
        <p:spPr>
          <a:xfrm>
            <a:off x="451692" y="1615665"/>
            <a:ext cx="8087874" cy="4561298"/>
          </a:xfrm>
        </p:spPr>
        <p:txBody>
          <a:bodyPr/>
          <a:lstStyle/>
          <a:p>
            <a:r>
              <a:rPr lang="en-US" dirty="0">
                <a:latin typeface="Arial" panose="020B0604020202020204" pitchFamily="34" charset="0"/>
                <a:cs typeface="Arial" panose="020B0604020202020204" pitchFamily="34" charset="0"/>
                <a:hlinkClick r:id="rId4"/>
              </a:rPr>
              <a:t>Interviewing Skills Webinar</a:t>
            </a:r>
          </a:p>
          <a:p>
            <a:pPr lvl="1"/>
            <a:r>
              <a:rPr lang="en-US" dirty="0">
                <a:latin typeface="Arial" panose="020B0604020202020204" pitchFamily="34" charset="0"/>
                <a:cs typeface="Arial" panose="020B0604020202020204" pitchFamily="34" charset="0"/>
                <a:hlinkClick r:id="rId4"/>
              </a:rPr>
              <a:t>https://uw.joinhandshake.com/stu/articles/10372</a:t>
            </a:r>
            <a:r>
              <a:rPr lang="en-US" dirty="0">
                <a:latin typeface="Arial" panose="020B0604020202020204" pitchFamily="34" charset="0"/>
                <a:cs typeface="Arial" panose="020B0604020202020204" pitchFamily="34" charset="0"/>
              </a:rPr>
              <a:t> </a:t>
            </a:r>
          </a:p>
        </p:txBody>
      </p:sp>
      <p:pic>
        <p:nvPicPr>
          <p:cNvPr id="8" name="Picture 7">
            <a:extLst>
              <a:ext uri="{FF2B5EF4-FFF2-40B4-BE49-F238E27FC236}">
                <a16:creationId xmlns:a16="http://schemas.microsoft.com/office/drawing/2014/main" id="{C7BACCDD-61D1-AE80-1A3E-DF3F1FFFA996}"/>
              </a:ext>
            </a:extLst>
          </p:cNvPr>
          <p:cNvPicPr>
            <a:picLocks noChangeAspect="1"/>
          </p:cNvPicPr>
          <p:nvPr/>
        </p:nvPicPr>
        <p:blipFill>
          <a:blip r:embed="rId5"/>
          <a:stretch>
            <a:fillRect/>
          </a:stretch>
        </p:blipFill>
        <p:spPr>
          <a:xfrm>
            <a:off x="451692" y="2848644"/>
            <a:ext cx="4925112" cy="3648584"/>
          </a:xfrm>
          <a:prstGeom prst="rect">
            <a:avLst/>
          </a:prstGeom>
        </p:spPr>
      </p:pic>
    </p:spTree>
    <p:extLst>
      <p:ext uri="{BB962C8B-B14F-4D97-AF65-F5344CB8AC3E}">
        <p14:creationId xmlns:p14="http://schemas.microsoft.com/office/powerpoint/2010/main" val="33172158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DC135-B85D-77E0-4340-17D4B13578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08C90D-E272-B39E-54AA-CCA3FBC335DA}"/>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Interview Prep</a:t>
            </a: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B11D90A3-B974-2CC1-CEC8-EB8E2A516A9D}"/>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12" name="TextBox 11">
            <a:extLst>
              <a:ext uri="{FF2B5EF4-FFF2-40B4-BE49-F238E27FC236}">
                <a16:creationId xmlns:a16="http://schemas.microsoft.com/office/drawing/2014/main" id="{330B71D7-EAB3-F9E0-98AE-124805DABB7A}"/>
              </a:ext>
            </a:extLst>
          </p:cNvPr>
          <p:cNvSpPr txBox="1"/>
          <p:nvPr/>
        </p:nvSpPr>
        <p:spPr>
          <a:xfrm>
            <a:off x="3048000" y="2573774"/>
            <a:ext cx="6096000" cy="369332"/>
          </a:xfrm>
          <a:prstGeom prst="rect">
            <a:avLst/>
          </a:prstGeom>
          <a:noFill/>
        </p:spPr>
        <p:txBody>
          <a:bodyPr wrap="square">
            <a:spAutoFit/>
          </a:bodyPr>
          <a:lstStyle/>
          <a:p>
            <a:r>
              <a:rPr lang="en-US" sz="1800" b="1" dirty="0">
                <a:solidFill>
                  <a:schemeClr val="accent1"/>
                </a:solidFill>
                <a:latin typeface="Arial" panose="020B0604020202020204" pitchFamily="34" charset="0"/>
                <a:cs typeface="Arial" panose="020B0604020202020204" pitchFamily="34" charset="0"/>
              </a:rPr>
              <a:t>Prep</a:t>
            </a:r>
            <a:endParaRPr lang="en-US" dirty="0"/>
          </a:p>
        </p:txBody>
      </p:sp>
    </p:spTree>
    <p:extLst>
      <p:ext uri="{BB962C8B-B14F-4D97-AF65-F5344CB8AC3E}">
        <p14:creationId xmlns:p14="http://schemas.microsoft.com/office/powerpoint/2010/main" val="21922779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F3CFF-EE89-8F9D-2A14-3BA30FC542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4EFD8E-8A05-0775-9DB4-3D6B63D95A73}"/>
              </a:ext>
            </a:extLst>
          </p:cNvPr>
          <p:cNvSpPr>
            <a:spLocks noGrp="1"/>
          </p:cNvSpPr>
          <p:nvPr>
            <p:ph type="ctrTitle"/>
          </p:nvPr>
        </p:nvSpPr>
        <p:spPr>
          <a:xfrm>
            <a:off x="752030" y="3312319"/>
            <a:ext cx="9230882" cy="937679"/>
          </a:xfrm>
        </p:spPr>
        <p:txBody>
          <a:bodyPr>
            <a:normAutofit/>
          </a:bodyPr>
          <a:lstStyle/>
          <a:p>
            <a:pPr algn="l"/>
            <a:r>
              <a:rPr lang="en-US" sz="5500" b="1" dirty="0">
                <a:latin typeface="Arial" panose="020B0604020202020204" pitchFamily="34" charset="0"/>
                <a:cs typeface="Arial" panose="020B0604020202020204" pitchFamily="34" charset="0"/>
              </a:rPr>
              <a:t>Company Research</a:t>
            </a:r>
          </a:p>
        </p:txBody>
      </p:sp>
      <p:sp>
        <p:nvSpPr>
          <p:cNvPr id="4" name="Rectangle 3">
            <a:extLst>
              <a:ext uri="{FF2B5EF4-FFF2-40B4-BE49-F238E27FC236}">
                <a16:creationId xmlns:a16="http://schemas.microsoft.com/office/drawing/2014/main" id="{BB946147-93FC-14A3-86CE-7FA2E69F9DB1}"/>
              </a:ext>
            </a:extLst>
          </p:cNvPr>
          <p:cNvSpPr/>
          <p:nvPr/>
        </p:nvSpPr>
        <p:spPr>
          <a:xfrm>
            <a:off x="828676" y="4429125"/>
            <a:ext cx="10825900" cy="1291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690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A9DE5-B8B5-6327-33F1-A4E43D2ABA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B6C3CA-7147-BA5E-8131-5D9C8E20DDD0}"/>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Company A</a:t>
            </a:r>
          </a:p>
        </p:txBody>
      </p:sp>
      <p:sp>
        <p:nvSpPr>
          <p:cNvPr id="4" name="Rectangle 3">
            <a:extLst>
              <a:ext uri="{FF2B5EF4-FFF2-40B4-BE49-F238E27FC236}">
                <a16:creationId xmlns:a16="http://schemas.microsoft.com/office/drawing/2014/main" id="{CC32EE6B-D5EC-22B6-D20F-69118ECD93B2}"/>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67D7BB22-6EE9-9F04-8F25-527153C18573}"/>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7" name="Content Placeholder 2">
            <a:extLst>
              <a:ext uri="{FF2B5EF4-FFF2-40B4-BE49-F238E27FC236}">
                <a16:creationId xmlns:a16="http://schemas.microsoft.com/office/drawing/2014/main" id="{685A5F2D-868F-4E9E-525E-7802465101B7}"/>
              </a:ext>
            </a:extLst>
          </p:cNvPr>
          <p:cNvSpPr>
            <a:spLocks noGrp="1"/>
          </p:cNvSpPr>
          <p:nvPr>
            <p:ph idx="1"/>
          </p:nvPr>
        </p:nvSpPr>
        <p:spPr>
          <a:xfrm>
            <a:off x="451692" y="1615665"/>
            <a:ext cx="10902108" cy="4561298"/>
          </a:xfrm>
        </p:spPr>
        <p:txBody>
          <a:bodyPr/>
          <a:lstStyle/>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00982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11DCE-11E1-8C3C-3AD9-C666715B3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EFDF9C-0905-EEFA-1287-4B10CBF87BAE}"/>
              </a:ext>
            </a:extLst>
          </p:cNvPr>
          <p:cNvSpPr>
            <a:spLocks noGrp="1"/>
          </p:cNvSpPr>
          <p:nvPr>
            <p:ph type="ctrTitle"/>
          </p:nvPr>
        </p:nvSpPr>
        <p:spPr>
          <a:xfrm>
            <a:off x="752030" y="3312319"/>
            <a:ext cx="9230882" cy="937679"/>
          </a:xfrm>
        </p:spPr>
        <p:txBody>
          <a:bodyPr>
            <a:normAutofit/>
          </a:bodyPr>
          <a:lstStyle/>
          <a:p>
            <a:pPr algn="l"/>
            <a:r>
              <a:rPr lang="en-US" sz="5500" b="1" dirty="0">
                <a:latin typeface="Arial" panose="020B0604020202020204" pitchFamily="34" charset="0"/>
                <a:cs typeface="Arial" panose="020B0604020202020204" pitchFamily="34" charset="0"/>
              </a:rPr>
              <a:t>Technical Skills</a:t>
            </a:r>
          </a:p>
        </p:txBody>
      </p:sp>
      <p:sp>
        <p:nvSpPr>
          <p:cNvPr id="4" name="Rectangle 3">
            <a:extLst>
              <a:ext uri="{FF2B5EF4-FFF2-40B4-BE49-F238E27FC236}">
                <a16:creationId xmlns:a16="http://schemas.microsoft.com/office/drawing/2014/main" id="{1B71ACC8-EBFA-AA60-5CD1-8BA146F7DAEC}"/>
              </a:ext>
            </a:extLst>
          </p:cNvPr>
          <p:cNvSpPr/>
          <p:nvPr/>
        </p:nvSpPr>
        <p:spPr>
          <a:xfrm>
            <a:off x="828676" y="4429125"/>
            <a:ext cx="10825900" cy="1291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62632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5E6F1-80A6-AFE3-7092-35CAEFD1D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F55FA-5F83-807F-4947-76C8F6F737BE}"/>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Some Ideas</a:t>
            </a:r>
          </a:p>
        </p:txBody>
      </p:sp>
      <p:sp>
        <p:nvSpPr>
          <p:cNvPr id="4" name="Rectangle 3">
            <a:extLst>
              <a:ext uri="{FF2B5EF4-FFF2-40B4-BE49-F238E27FC236}">
                <a16:creationId xmlns:a16="http://schemas.microsoft.com/office/drawing/2014/main" id="{BEB42EA5-A4EE-E25B-D5D5-0040DEDBD3EA}"/>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054E4D8E-D37D-69A0-9BF2-F91CC39815AD}"/>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7" name="Content Placeholder 2">
            <a:extLst>
              <a:ext uri="{FF2B5EF4-FFF2-40B4-BE49-F238E27FC236}">
                <a16:creationId xmlns:a16="http://schemas.microsoft.com/office/drawing/2014/main" id="{35A15842-BE15-D12A-6635-144789CD8838}"/>
              </a:ext>
            </a:extLst>
          </p:cNvPr>
          <p:cNvSpPr>
            <a:spLocks noGrp="1"/>
          </p:cNvSpPr>
          <p:nvPr>
            <p:ph idx="1"/>
          </p:nvPr>
        </p:nvSpPr>
        <p:spPr>
          <a:xfrm>
            <a:off x="451692" y="1615665"/>
            <a:ext cx="10902108" cy="4561298"/>
          </a:xfrm>
        </p:spPr>
        <p:txBody>
          <a:bodyPr>
            <a:normAutofit fontScale="92500" lnSpcReduction="10000"/>
          </a:bodyPr>
          <a:lstStyle/>
          <a:p>
            <a:r>
              <a:rPr lang="en-US" dirty="0"/>
              <a:t>Explaining Focal Plane Array Product </a:t>
            </a:r>
          </a:p>
          <a:p>
            <a:r>
              <a:rPr lang="en-US" dirty="0"/>
              <a:t>Explaining Aircraft Product </a:t>
            </a:r>
          </a:p>
          <a:p>
            <a:r>
              <a:rPr lang="en-US" dirty="0"/>
              <a:t>Explaining Laser Welding SME</a:t>
            </a:r>
          </a:p>
          <a:p>
            <a:r>
              <a:rPr lang="en-US" dirty="0"/>
              <a:t>Explaining Alignment </a:t>
            </a:r>
          </a:p>
          <a:p>
            <a:r>
              <a:rPr lang="en-US" dirty="0"/>
              <a:t>Material Selection - </a:t>
            </a:r>
          </a:p>
          <a:p>
            <a:pPr lvl="1"/>
            <a:r>
              <a:rPr lang="en-US" dirty="0"/>
              <a:t>Review Course Airplane Component Design Material Selection Module 1 (SEU0122-1WEB)</a:t>
            </a:r>
          </a:p>
          <a:p>
            <a:pPr lvl="1"/>
            <a:r>
              <a:rPr lang="en-US" dirty="0"/>
              <a:t>Structures University Resources</a:t>
            </a:r>
          </a:p>
          <a:p>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Outputs: </a:t>
            </a:r>
            <a:r>
              <a:rPr lang="en-US" dirty="0"/>
              <a:t>(Summary Sheet or Educational Video)</a:t>
            </a:r>
          </a:p>
          <a:p>
            <a:pPr marL="0" indent="0">
              <a:buNone/>
            </a:pPr>
            <a:r>
              <a:rPr lang="en-US" dirty="0">
                <a:latin typeface="Arial" panose="020B0604020202020204" pitchFamily="34" charset="0"/>
                <a:cs typeface="Arial" panose="020B0604020202020204" pitchFamily="34" charset="0"/>
              </a:rPr>
              <a:t>Explaining to a 6</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Grader</a:t>
            </a:r>
          </a:p>
        </p:txBody>
      </p:sp>
    </p:spTree>
    <p:extLst>
      <p:ext uri="{BB962C8B-B14F-4D97-AF65-F5344CB8AC3E}">
        <p14:creationId xmlns:p14="http://schemas.microsoft.com/office/powerpoint/2010/main" val="5218472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395F1-C1AB-5D0F-C429-A08BD33907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F5EFDE-1AD5-2875-30E4-D5914A1D685E}"/>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Mechanical Engineering Skillset</a:t>
            </a:r>
          </a:p>
        </p:txBody>
      </p:sp>
      <p:sp>
        <p:nvSpPr>
          <p:cNvPr id="4" name="Rectangle 3">
            <a:extLst>
              <a:ext uri="{FF2B5EF4-FFF2-40B4-BE49-F238E27FC236}">
                <a16:creationId xmlns:a16="http://schemas.microsoft.com/office/drawing/2014/main" id="{97A9865A-5AAB-18BD-5A2F-31077B717EBF}"/>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3D5B4499-266A-18A6-3EE7-8E52E89505B0}"/>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7" name="Content Placeholder 2">
            <a:extLst>
              <a:ext uri="{FF2B5EF4-FFF2-40B4-BE49-F238E27FC236}">
                <a16:creationId xmlns:a16="http://schemas.microsoft.com/office/drawing/2014/main" id="{59F1A9F6-E1DD-3504-FEDC-3B1EE09EE2F5}"/>
              </a:ext>
            </a:extLst>
          </p:cNvPr>
          <p:cNvSpPr>
            <a:spLocks noGrp="1"/>
          </p:cNvSpPr>
          <p:nvPr>
            <p:ph idx="1"/>
          </p:nvPr>
        </p:nvSpPr>
        <p:spPr>
          <a:xfrm>
            <a:off x="451692" y="1615665"/>
            <a:ext cx="10902108" cy="4561298"/>
          </a:xfrm>
        </p:spPr>
        <p:txBody>
          <a:bodyPr>
            <a:normAutofit/>
          </a:bodyPr>
          <a:lstStyle/>
          <a:p>
            <a:r>
              <a:rPr lang="en-US" b="1" dirty="0"/>
              <a:t>Design &amp; Analysis</a:t>
            </a:r>
          </a:p>
          <a:p>
            <a:r>
              <a:rPr lang="en-US" b="1" dirty="0"/>
              <a:t>Manufacturing</a:t>
            </a:r>
          </a:p>
          <a:p>
            <a:r>
              <a:rPr lang="en-US" b="1" dirty="0"/>
              <a:t>Materials Science</a:t>
            </a:r>
            <a:endParaRPr lang="en-US" dirty="0"/>
          </a:p>
          <a:p>
            <a:r>
              <a:rPr lang="en-US" b="1" dirty="0" err="1"/>
              <a:t>Softskills</a:t>
            </a:r>
            <a:endParaRPr lang="en-US" b="1" dirty="0"/>
          </a:p>
          <a:p>
            <a:r>
              <a:rPr lang="en-US" b="1" dirty="0"/>
              <a:t>Sub Specialties</a:t>
            </a:r>
            <a:endParaRPr lang="en-US" dirty="0"/>
          </a:p>
          <a:p>
            <a:pPr marL="0" indent="0">
              <a:buNone/>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See Notes for Descriptions</a:t>
            </a:r>
          </a:p>
        </p:txBody>
      </p:sp>
    </p:spTree>
    <p:extLst>
      <p:ext uri="{BB962C8B-B14F-4D97-AF65-F5344CB8AC3E}">
        <p14:creationId xmlns:p14="http://schemas.microsoft.com/office/powerpoint/2010/main" val="42752430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A4068-3972-6476-CB04-A22E66F4F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BDC978-167B-3ABE-881A-C6202838CADC}"/>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Topic A</a:t>
            </a:r>
          </a:p>
        </p:txBody>
      </p:sp>
      <p:sp>
        <p:nvSpPr>
          <p:cNvPr id="4" name="Rectangle 3">
            <a:extLst>
              <a:ext uri="{FF2B5EF4-FFF2-40B4-BE49-F238E27FC236}">
                <a16:creationId xmlns:a16="http://schemas.microsoft.com/office/drawing/2014/main" id="{A5AD21B0-C132-D056-94D0-EB555CC23E5A}"/>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EDE66B7-60BD-56FB-C17F-635D1C15C99C}"/>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7" name="Content Placeholder 2">
            <a:extLst>
              <a:ext uri="{FF2B5EF4-FFF2-40B4-BE49-F238E27FC236}">
                <a16:creationId xmlns:a16="http://schemas.microsoft.com/office/drawing/2014/main" id="{DD45799D-4AE2-D35E-AEC5-164437E811B8}"/>
              </a:ext>
            </a:extLst>
          </p:cNvPr>
          <p:cNvSpPr>
            <a:spLocks noGrp="1"/>
          </p:cNvSpPr>
          <p:nvPr>
            <p:ph idx="1"/>
          </p:nvPr>
        </p:nvSpPr>
        <p:spPr>
          <a:xfrm>
            <a:off x="451692" y="1615665"/>
            <a:ext cx="10902108" cy="4561298"/>
          </a:xfrm>
        </p:spPr>
        <p:txBody>
          <a:bodyPr/>
          <a:lstStyle/>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50540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83586-AE53-D0FD-0087-F12F3A2E31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067B41-6AAE-7E50-8EDF-8CCF85ED8028}"/>
              </a:ext>
            </a:extLst>
          </p:cNvPr>
          <p:cNvSpPr>
            <a:spLocks noGrp="1"/>
          </p:cNvSpPr>
          <p:nvPr>
            <p:ph type="ctrTitle"/>
          </p:nvPr>
        </p:nvSpPr>
        <p:spPr>
          <a:xfrm>
            <a:off x="752030" y="3312319"/>
            <a:ext cx="9230882" cy="937679"/>
          </a:xfrm>
        </p:spPr>
        <p:txBody>
          <a:bodyPr>
            <a:normAutofit/>
          </a:bodyPr>
          <a:lstStyle/>
          <a:p>
            <a:pPr algn="l"/>
            <a:r>
              <a:rPr lang="en-US" sz="5500" b="1" dirty="0">
                <a:latin typeface="Arial" panose="020B0604020202020204" pitchFamily="34" charset="0"/>
                <a:cs typeface="Arial" panose="020B0604020202020204" pitchFamily="34" charset="0"/>
              </a:rPr>
              <a:t>Soft Skills</a:t>
            </a:r>
          </a:p>
        </p:txBody>
      </p:sp>
      <p:sp>
        <p:nvSpPr>
          <p:cNvPr id="4" name="Rectangle 3">
            <a:extLst>
              <a:ext uri="{FF2B5EF4-FFF2-40B4-BE49-F238E27FC236}">
                <a16:creationId xmlns:a16="http://schemas.microsoft.com/office/drawing/2014/main" id="{1C09679D-F991-2940-E2F0-A6877F3AC515}"/>
              </a:ext>
            </a:extLst>
          </p:cNvPr>
          <p:cNvSpPr/>
          <p:nvPr/>
        </p:nvSpPr>
        <p:spPr>
          <a:xfrm>
            <a:off x="828676" y="4429125"/>
            <a:ext cx="10825900" cy="1291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3005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AFC15-72EC-CE7D-1EF8-12E89A27D108}"/>
            </a:ext>
          </a:extLst>
        </p:cNvPr>
        <p:cNvGrpSpPr/>
        <p:nvPr/>
      </p:nvGrpSpPr>
      <p:grpSpPr>
        <a:xfrm>
          <a:off x="0" y="0"/>
          <a:ext cx="0" cy="0"/>
          <a:chOff x="0" y="0"/>
          <a:chExt cx="0" cy="0"/>
        </a:xfrm>
      </p:grpSpPr>
      <p:pic>
        <p:nvPicPr>
          <p:cNvPr id="84" name="Picture 83">
            <a:extLst>
              <a:ext uri="{FF2B5EF4-FFF2-40B4-BE49-F238E27FC236}">
                <a16:creationId xmlns:a16="http://schemas.microsoft.com/office/drawing/2014/main" id="{0A1B4025-6358-DE1F-0845-A670D1914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79" y="4873044"/>
            <a:ext cx="1164730" cy="1164730"/>
          </a:xfrm>
          <a:prstGeom prst="ellipse">
            <a:avLst/>
          </a:prstGeom>
          <a:ln>
            <a:solidFill>
              <a:schemeClr val="tx1"/>
            </a:solidFill>
          </a:ln>
        </p:spPr>
      </p:pic>
      <p:pic>
        <p:nvPicPr>
          <p:cNvPr id="88" name="Picture 87">
            <a:extLst>
              <a:ext uri="{FF2B5EF4-FFF2-40B4-BE49-F238E27FC236}">
                <a16:creationId xmlns:a16="http://schemas.microsoft.com/office/drawing/2014/main" id="{422274B5-FF10-DABB-B794-B08778FAE31A}"/>
              </a:ext>
            </a:extLst>
          </p:cNvPr>
          <p:cNvPicPr>
            <a:picLocks/>
          </p:cNvPicPr>
          <p:nvPr/>
        </p:nvPicPr>
        <p:blipFill>
          <a:blip r:embed="rId4">
            <a:extLst>
              <a:ext uri="{28A0092B-C50C-407E-A947-70E740481C1C}">
                <a14:useLocalDpi xmlns:a14="http://schemas.microsoft.com/office/drawing/2010/main" val="0"/>
              </a:ext>
            </a:extLst>
          </a:blip>
          <a:srcRect l="26484" t="44087" r="17190" b="-8107"/>
          <a:stretch/>
        </p:blipFill>
        <p:spPr>
          <a:xfrm>
            <a:off x="2435394" y="4884906"/>
            <a:ext cx="1161288" cy="1161288"/>
          </a:xfrm>
          <a:prstGeom prst="ellipse">
            <a:avLst/>
          </a:prstGeom>
          <a:ln>
            <a:solidFill>
              <a:schemeClr val="tx1"/>
            </a:solidFill>
          </a:ln>
        </p:spPr>
      </p:pic>
      <p:pic>
        <p:nvPicPr>
          <p:cNvPr id="86" name="Picture 85">
            <a:extLst>
              <a:ext uri="{FF2B5EF4-FFF2-40B4-BE49-F238E27FC236}">
                <a16:creationId xmlns:a16="http://schemas.microsoft.com/office/drawing/2014/main" id="{DD746C52-92D3-AB9B-0405-B01DC9BD7700}"/>
              </a:ext>
            </a:extLst>
          </p:cNvPr>
          <p:cNvPicPr>
            <a:picLocks/>
          </p:cNvPicPr>
          <p:nvPr/>
        </p:nvPicPr>
        <p:blipFill>
          <a:blip r:embed="rId5">
            <a:extLst>
              <a:ext uri="{28A0092B-C50C-407E-A947-70E740481C1C}">
                <a14:useLocalDpi xmlns:a14="http://schemas.microsoft.com/office/drawing/2010/main" val="0"/>
              </a:ext>
            </a:extLst>
          </a:blip>
          <a:srcRect l="-987" t="-6547" r="987" b="6547"/>
          <a:stretch/>
        </p:blipFill>
        <p:spPr>
          <a:xfrm>
            <a:off x="4162365" y="4881186"/>
            <a:ext cx="1161288" cy="1161288"/>
          </a:xfrm>
          <a:prstGeom prst="ellipse">
            <a:avLst/>
          </a:prstGeom>
          <a:ln>
            <a:solidFill>
              <a:schemeClr val="tx1"/>
            </a:solidFill>
          </a:ln>
        </p:spPr>
      </p:pic>
      <p:pic>
        <p:nvPicPr>
          <p:cNvPr id="80" name="Picture 79">
            <a:extLst>
              <a:ext uri="{FF2B5EF4-FFF2-40B4-BE49-F238E27FC236}">
                <a16:creationId xmlns:a16="http://schemas.microsoft.com/office/drawing/2014/main" id="{9FD0AB11-391A-02DE-8BF6-7FF52EC919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78947" y="4862797"/>
            <a:ext cx="1161288" cy="1161288"/>
          </a:xfrm>
          <a:prstGeom prst="ellipse">
            <a:avLst/>
          </a:prstGeom>
          <a:ln>
            <a:solidFill>
              <a:schemeClr val="tx1"/>
            </a:solidFill>
          </a:ln>
        </p:spPr>
      </p:pic>
      <p:pic>
        <p:nvPicPr>
          <p:cNvPr id="78" name="Picture 77">
            <a:extLst>
              <a:ext uri="{FF2B5EF4-FFF2-40B4-BE49-F238E27FC236}">
                <a16:creationId xmlns:a16="http://schemas.microsoft.com/office/drawing/2014/main" id="{73876E90-E34F-341C-BFC1-C77FE17DF521}"/>
              </a:ext>
            </a:extLst>
          </p:cNvPr>
          <p:cNvPicPr>
            <a:picLocks/>
          </p:cNvPicPr>
          <p:nvPr/>
        </p:nvPicPr>
        <p:blipFill>
          <a:blip r:embed="rId7">
            <a:extLst>
              <a:ext uri="{28A0092B-C50C-407E-A947-70E740481C1C}">
                <a14:useLocalDpi xmlns:a14="http://schemas.microsoft.com/office/drawing/2010/main" val="0"/>
              </a:ext>
            </a:extLst>
          </a:blip>
          <a:srcRect l="-15681" t="-14426" r="-8715" b="-9970"/>
          <a:stretch/>
        </p:blipFill>
        <p:spPr>
          <a:xfrm>
            <a:off x="10283437" y="4862797"/>
            <a:ext cx="1161288" cy="1161288"/>
          </a:xfrm>
          <a:prstGeom prst="ellipse">
            <a:avLst/>
          </a:prstGeom>
          <a:ln>
            <a:solidFill>
              <a:schemeClr val="tx1"/>
            </a:solidFill>
          </a:ln>
        </p:spPr>
      </p:pic>
      <p:pic>
        <p:nvPicPr>
          <p:cNvPr id="76" name="Picture 75">
            <a:extLst>
              <a:ext uri="{FF2B5EF4-FFF2-40B4-BE49-F238E27FC236}">
                <a16:creationId xmlns:a16="http://schemas.microsoft.com/office/drawing/2014/main" id="{633E5276-A359-FC54-BDC3-541110F5A6C3}"/>
              </a:ext>
            </a:extLst>
          </p:cNvPr>
          <p:cNvPicPr preferRelativeResize="0">
            <a:picLocks/>
          </p:cNvPicPr>
          <p:nvPr/>
        </p:nvPicPr>
        <p:blipFill>
          <a:blip r:embed="rId8">
            <a:extLst>
              <a:ext uri="{28A0092B-C50C-407E-A947-70E740481C1C}">
                <a14:useLocalDpi xmlns:a14="http://schemas.microsoft.com/office/drawing/2010/main" val="0"/>
              </a:ext>
            </a:extLst>
          </a:blip>
          <a:srcRect l="21391" t="4041" r="21031" b="30855"/>
          <a:stretch/>
        </p:blipFill>
        <p:spPr>
          <a:xfrm>
            <a:off x="6874457" y="4871661"/>
            <a:ext cx="1161288" cy="1161288"/>
          </a:xfrm>
          <a:prstGeom prst="ellipse">
            <a:avLst/>
          </a:prstGeom>
          <a:ln>
            <a:solidFill>
              <a:schemeClr val="tx1"/>
            </a:solidFill>
          </a:ln>
        </p:spPr>
      </p:pic>
      <p:sp>
        <p:nvSpPr>
          <p:cNvPr id="68" name="TextBox 67">
            <a:extLst>
              <a:ext uri="{FF2B5EF4-FFF2-40B4-BE49-F238E27FC236}">
                <a16:creationId xmlns:a16="http://schemas.microsoft.com/office/drawing/2014/main" id="{33644EB7-B1C2-0EEA-1289-6374BA75CF8C}"/>
              </a:ext>
            </a:extLst>
          </p:cNvPr>
          <p:cNvSpPr txBox="1"/>
          <p:nvPr/>
        </p:nvSpPr>
        <p:spPr>
          <a:xfrm>
            <a:off x="6713800" y="6032949"/>
            <a:ext cx="1479160" cy="523220"/>
          </a:xfrm>
          <a:prstGeom prst="rect">
            <a:avLst/>
          </a:prstGeom>
          <a:noFill/>
        </p:spPr>
        <p:txBody>
          <a:bodyPr wrap="square">
            <a:spAutoFit/>
          </a:bodyPr>
          <a:lstStyle/>
          <a:p>
            <a:pPr algn="ctr"/>
            <a:r>
              <a:rPr lang="en-US" sz="1400" b="1" dirty="0">
                <a:solidFill>
                  <a:sysClr val="windowText" lastClr="000000"/>
                </a:solidFill>
              </a:rPr>
              <a:t>Vibration</a:t>
            </a:r>
          </a:p>
          <a:p>
            <a:pPr algn="ctr"/>
            <a:r>
              <a:rPr lang="en-US" sz="1400" b="1" dirty="0">
                <a:solidFill>
                  <a:sysClr val="windowText" lastClr="000000"/>
                </a:solidFill>
              </a:rPr>
              <a:t>Testing</a:t>
            </a:r>
            <a:endParaRPr lang="en-US" sz="1400" dirty="0"/>
          </a:p>
        </p:txBody>
      </p:sp>
      <p:sp>
        <p:nvSpPr>
          <p:cNvPr id="69" name="TextBox 68">
            <a:extLst>
              <a:ext uri="{FF2B5EF4-FFF2-40B4-BE49-F238E27FC236}">
                <a16:creationId xmlns:a16="http://schemas.microsoft.com/office/drawing/2014/main" id="{AC92EA69-BF18-0B47-7C2D-74D5CCADC2C4}"/>
              </a:ext>
            </a:extLst>
          </p:cNvPr>
          <p:cNvSpPr txBox="1"/>
          <p:nvPr/>
        </p:nvSpPr>
        <p:spPr>
          <a:xfrm>
            <a:off x="10124501" y="6019797"/>
            <a:ext cx="1479160" cy="523220"/>
          </a:xfrm>
          <a:prstGeom prst="rect">
            <a:avLst/>
          </a:prstGeom>
          <a:noFill/>
        </p:spPr>
        <p:txBody>
          <a:bodyPr wrap="square">
            <a:spAutoFit/>
          </a:bodyPr>
          <a:lstStyle/>
          <a:p>
            <a:pPr algn="ctr"/>
            <a:r>
              <a:rPr lang="en-US" sz="1400" b="1" dirty="0">
                <a:solidFill>
                  <a:sysClr val="windowText" lastClr="000000"/>
                </a:solidFill>
              </a:rPr>
              <a:t>Residual Gas Analysis</a:t>
            </a:r>
            <a:endParaRPr lang="en-US" sz="1400" dirty="0"/>
          </a:p>
        </p:txBody>
      </p:sp>
      <p:sp>
        <p:nvSpPr>
          <p:cNvPr id="70" name="TextBox 69">
            <a:extLst>
              <a:ext uri="{FF2B5EF4-FFF2-40B4-BE49-F238E27FC236}">
                <a16:creationId xmlns:a16="http://schemas.microsoft.com/office/drawing/2014/main" id="{4CF3CEE8-A324-A0B1-F134-DA9719DFC641}"/>
              </a:ext>
            </a:extLst>
          </p:cNvPr>
          <p:cNvSpPr txBox="1"/>
          <p:nvPr/>
        </p:nvSpPr>
        <p:spPr>
          <a:xfrm>
            <a:off x="8421560" y="6032949"/>
            <a:ext cx="1479160" cy="523220"/>
          </a:xfrm>
          <a:prstGeom prst="rect">
            <a:avLst/>
          </a:prstGeom>
          <a:noFill/>
        </p:spPr>
        <p:txBody>
          <a:bodyPr wrap="square">
            <a:spAutoFit/>
          </a:bodyPr>
          <a:lstStyle/>
          <a:p>
            <a:pPr algn="ctr"/>
            <a:r>
              <a:rPr lang="en-US" sz="1400" b="1" dirty="0">
                <a:solidFill>
                  <a:sysClr val="windowText" lastClr="000000"/>
                </a:solidFill>
              </a:rPr>
              <a:t>Thermal</a:t>
            </a:r>
          </a:p>
          <a:p>
            <a:pPr algn="ctr"/>
            <a:r>
              <a:rPr lang="en-US" sz="1400" b="1" dirty="0">
                <a:solidFill>
                  <a:sysClr val="windowText" lastClr="000000"/>
                </a:solidFill>
              </a:rPr>
              <a:t>Cycling</a:t>
            </a:r>
            <a:endParaRPr lang="en-US" sz="1400" dirty="0"/>
          </a:p>
        </p:txBody>
      </p:sp>
      <p:pic>
        <p:nvPicPr>
          <p:cNvPr id="62" name="Picture 61">
            <a:extLst>
              <a:ext uri="{FF2B5EF4-FFF2-40B4-BE49-F238E27FC236}">
                <a16:creationId xmlns:a16="http://schemas.microsoft.com/office/drawing/2014/main" id="{CBE09FFC-EFF2-EAD6-03A2-E8A1935D8FC7}"/>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10309830" y="2343032"/>
            <a:ext cx="1161288" cy="1161288"/>
          </a:xfrm>
          <a:prstGeom prst="ellipse">
            <a:avLst/>
          </a:prstGeom>
          <a:ln>
            <a:solidFill>
              <a:schemeClr val="tx1"/>
            </a:solidFill>
          </a:ln>
        </p:spPr>
      </p:pic>
      <p:pic>
        <p:nvPicPr>
          <p:cNvPr id="60" name="Picture 59">
            <a:extLst>
              <a:ext uri="{FF2B5EF4-FFF2-40B4-BE49-F238E27FC236}">
                <a16:creationId xmlns:a16="http://schemas.microsoft.com/office/drawing/2014/main" id="{0FD46390-0172-B210-5BE4-E9CE385E4296}"/>
              </a:ext>
            </a:extLst>
          </p:cNvPr>
          <p:cNvPicPr>
            <a:picLocks/>
          </p:cNvPicPr>
          <p:nvPr/>
        </p:nvPicPr>
        <p:blipFill>
          <a:blip r:embed="rId10"/>
          <a:stretch>
            <a:fillRect/>
          </a:stretch>
        </p:blipFill>
        <p:spPr>
          <a:xfrm>
            <a:off x="8605340" y="2343032"/>
            <a:ext cx="1161288" cy="1161288"/>
          </a:xfrm>
          <a:prstGeom prst="ellipse">
            <a:avLst/>
          </a:prstGeom>
          <a:ln>
            <a:solidFill>
              <a:schemeClr val="tx1"/>
            </a:solidFill>
          </a:ln>
        </p:spPr>
      </p:pic>
      <p:pic>
        <p:nvPicPr>
          <p:cNvPr id="56" name="Picture 55">
            <a:extLst>
              <a:ext uri="{FF2B5EF4-FFF2-40B4-BE49-F238E27FC236}">
                <a16:creationId xmlns:a16="http://schemas.microsoft.com/office/drawing/2014/main" id="{D546DB7F-64A3-EA80-B49D-3549C229C085}"/>
              </a:ext>
            </a:extLst>
          </p:cNvPr>
          <p:cNvPicPr>
            <a:picLocks/>
          </p:cNvPicPr>
          <p:nvPr/>
        </p:nvPicPr>
        <p:blipFill>
          <a:blip r:embed="rId11">
            <a:extLst>
              <a:ext uri="{28A0092B-C50C-407E-A947-70E740481C1C}">
                <a14:useLocalDpi xmlns:a14="http://schemas.microsoft.com/office/drawing/2010/main" val="0"/>
              </a:ext>
            </a:extLst>
          </a:blip>
          <a:srcRect l="1094" t="1094" r="-1094" b="-1094"/>
          <a:stretch/>
        </p:blipFill>
        <p:spPr>
          <a:xfrm>
            <a:off x="6900850" y="2351896"/>
            <a:ext cx="1161288" cy="1161288"/>
          </a:xfrm>
          <a:prstGeom prst="ellipse">
            <a:avLst/>
          </a:prstGeom>
          <a:ln>
            <a:solidFill>
              <a:schemeClr val="tx1"/>
            </a:solidFill>
          </a:ln>
        </p:spPr>
      </p:pic>
      <p:pic>
        <p:nvPicPr>
          <p:cNvPr id="47" name="Picture 46">
            <a:extLst>
              <a:ext uri="{FF2B5EF4-FFF2-40B4-BE49-F238E27FC236}">
                <a16:creationId xmlns:a16="http://schemas.microsoft.com/office/drawing/2014/main" id="{5CED65CF-9DFA-F97A-445E-DA21003B5D0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0006" y="2343032"/>
            <a:ext cx="1161288" cy="1161288"/>
          </a:xfrm>
          <a:prstGeom prst="ellipse">
            <a:avLst/>
          </a:prstGeom>
          <a:ln>
            <a:solidFill>
              <a:schemeClr val="tx1"/>
            </a:solidFill>
          </a:ln>
        </p:spPr>
      </p:pic>
      <p:pic>
        <p:nvPicPr>
          <p:cNvPr id="42" name="Picture 41">
            <a:extLst>
              <a:ext uri="{FF2B5EF4-FFF2-40B4-BE49-F238E27FC236}">
                <a16:creationId xmlns:a16="http://schemas.microsoft.com/office/drawing/2014/main" id="{3FCF0888-F3EE-1D16-F623-4BB7501D8D94}"/>
              </a:ext>
            </a:extLst>
          </p:cNvPr>
          <p:cNvPicPr>
            <a:picLocks noChangeAspect="1"/>
          </p:cNvPicPr>
          <p:nvPr/>
        </p:nvPicPr>
        <p:blipFill>
          <a:blip r:embed="rId13">
            <a:extLst>
              <a:ext uri="{28A0092B-C50C-407E-A947-70E740481C1C}">
                <a14:useLocalDpi xmlns:a14="http://schemas.microsoft.com/office/drawing/2010/main" val="0"/>
              </a:ext>
            </a:extLst>
          </a:blip>
          <a:srcRect l="1673" t="520" r="-1673" b="23039"/>
          <a:stretch/>
        </p:blipFill>
        <p:spPr>
          <a:xfrm>
            <a:off x="762830" y="2343032"/>
            <a:ext cx="1161288" cy="1161288"/>
          </a:xfrm>
          <a:prstGeom prst="ellipse">
            <a:avLst/>
          </a:prstGeom>
          <a:ln>
            <a:solidFill>
              <a:schemeClr val="tx1"/>
            </a:solidFill>
          </a:ln>
        </p:spPr>
      </p:pic>
      <p:pic>
        <p:nvPicPr>
          <p:cNvPr id="31" name="Picture 30">
            <a:extLst>
              <a:ext uri="{FF2B5EF4-FFF2-40B4-BE49-F238E27FC236}">
                <a16:creationId xmlns:a16="http://schemas.microsoft.com/office/drawing/2014/main" id="{F3805F79-6FA2-08DE-8913-26C7271D93F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14496" y="2343036"/>
            <a:ext cx="1164730" cy="1164730"/>
          </a:xfrm>
          <a:prstGeom prst="ellipse">
            <a:avLst/>
          </a:prstGeom>
          <a:ln>
            <a:solidFill>
              <a:schemeClr val="tx1"/>
            </a:solidFill>
          </a:ln>
        </p:spPr>
      </p:pic>
      <p:sp>
        <p:nvSpPr>
          <p:cNvPr id="18" name="Rectangle: Rounded Corners 17">
            <a:extLst>
              <a:ext uri="{FF2B5EF4-FFF2-40B4-BE49-F238E27FC236}">
                <a16:creationId xmlns:a16="http://schemas.microsoft.com/office/drawing/2014/main" id="{594FE95A-D281-9868-8451-DB1EE540CB20}"/>
              </a:ext>
            </a:extLst>
          </p:cNvPr>
          <p:cNvSpPr/>
          <p:nvPr/>
        </p:nvSpPr>
        <p:spPr>
          <a:xfrm>
            <a:off x="6219787" y="1752599"/>
            <a:ext cx="5873826" cy="2374899"/>
          </a:xfrm>
          <a:prstGeom prst="round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Production</a:t>
            </a:r>
          </a:p>
        </p:txBody>
      </p:sp>
      <p:sp>
        <p:nvSpPr>
          <p:cNvPr id="21" name="Rectangle: Rounded Corners 20">
            <a:extLst>
              <a:ext uri="{FF2B5EF4-FFF2-40B4-BE49-F238E27FC236}">
                <a16:creationId xmlns:a16="http://schemas.microsoft.com/office/drawing/2014/main" id="{7D1069AF-9AD9-BFE1-46DD-1BCDECC4FE23}"/>
              </a:ext>
            </a:extLst>
          </p:cNvPr>
          <p:cNvSpPr/>
          <p:nvPr/>
        </p:nvSpPr>
        <p:spPr>
          <a:xfrm>
            <a:off x="117361" y="4263134"/>
            <a:ext cx="5873826" cy="2374899"/>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Customer Buy Off</a:t>
            </a:r>
            <a:endParaRPr lang="en-US" b="1" dirty="0"/>
          </a:p>
          <a:p>
            <a:pPr algn="ctr"/>
            <a:endParaRPr lang="en-US" b="1" dirty="0"/>
          </a:p>
        </p:txBody>
      </p:sp>
      <p:sp>
        <p:nvSpPr>
          <p:cNvPr id="22" name="Rectangle: Rounded Corners 21">
            <a:extLst>
              <a:ext uri="{FF2B5EF4-FFF2-40B4-BE49-F238E27FC236}">
                <a16:creationId xmlns:a16="http://schemas.microsoft.com/office/drawing/2014/main" id="{9A1F4911-1B36-5425-0576-0813533D942D}"/>
              </a:ext>
            </a:extLst>
          </p:cNvPr>
          <p:cNvSpPr/>
          <p:nvPr/>
        </p:nvSpPr>
        <p:spPr>
          <a:xfrm>
            <a:off x="6219787" y="4263132"/>
            <a:ext cx="5873826" cy="2374899"/>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Certification Testing</a:t>
            </a:r>
          </a:p>
        </p:txBody>
      </p:sp>
      <p:sp>
        <p:nvSpPr>
          <p:cNvPr id="2" name="Title 1">
            <a:extLst>
              <a:ext uri="{FF2B5EF4-FFF2-40B4-BE49-F238E27FC236}">
                <a16:creationId xmlns:a16="http://schemas.microsoft.com/office/drawing/2014/main" id="{5C091B68-A3C1-CD10-6B0C-9E5CF3D8793A}"/>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Manufacturing Engineer</a:t>
            </a:r>
          </a:p>
        </p:txBody>
      </p:sp>
      <p:sp>
        <p:nvSpPr>
          <p:cNvPr id="4" name="Rectangle 3">
            <a:extLst>
              <a:ext uri="{FF2B5EF4-FFF2-40B4-BE49-F238E27FC236}">
                <a16:creationId xmlns:a16="http://schemas.microsoft.com/office/drawing/2014/main" id="{7239EF43-747C-ADD7-C5E0-F970AFEBF612}"/>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CE47E566-171E-A20A-60E5-5B8562C0619B}"/>
              </a:ext>
            </a:extLst>
          </p:cNvPr>
          <p:cNvPicPr>
            <a:picLocks noChangeAspect="1"/>
          </p:cNvPicPr>
          <p:nvPr/>
        </p:nvPicPr>
        <p:blipFill>
          <a:blip r:embed="rId15">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12" name="Content Placeholder 2">
            <a:extLst>
              <a:ext uri="{FF2B5EF4-FFF2-40B4-BE49-F238E27FC236}">
                <a16:creationId xmlns:a16="http://schemas.microsoft.com/office/drawing/2014/main" id="{05591A28-2599-39DB-452D-36F08F938EFA}"/>
              </a:ext>
            </a:extLst>
          </p:cNvPr>
          <p:cNvSpPr>
            <a:spLocks noGrp="1"/>
          </p:cNvSpPr>
          <p:nvPr>
            <p:ph idx="1"/>
          </p:nvPr>
        </p:nvSpPr>
        <p:spPr>
          <a:xfrm>
            <a:off x="1679995" y="1407416"/>
            <a:ext cx="8832010" cy="345183"/>
          </a:xfrm>
        </p:spPr>
        <p:txBody>
          <a:bodyPr>
            <a:normAutofit fontScale="92500" lnSpcReduction="20000"/>
          </a:bodyPr>
          <a:lstStyle/>
          <a:p>
            <a:pPr marL="0" indent="0" algn="ctr">
              <a:buNone/>
            </a:pPr>
            <a:r>
              <a:rPr lang="en-US" sz="2400" b="1" dirty="0">
                <a:latin typeface="Arial" panose="020B0604020202020204" pitchFamily="34" charset="0"/>
                <a:cs typeface="Arial" panose="020B0604020202020204" pitchFamily="34" charset="0"/>
              </a:rPr>
              <a:t>Product Roadmap</a:t>
            </a:r>
          </a:p>
        </p:txBody>
      </p:sp>
      <p:sp>
        <p:nvSpPr>
          <p:cNvPr id="3" name="Rectangle: Rounded Corners 2">
            <a:extLst>
              <a:ext uri="{FF2B5EF4-FFF2-40B4-BE49-F238E27FC236}">
                <a16:creationId xmlns:a16="http://schemas.microsoft.com/office/drawing/2014/main" id="{951E6D27-AC46-2478-CD3A-A54937FA59E5}"/>
              </a:ext>
            </a:extLst>
          </p:cNvPr>
          <p:cNvSpPr/>
          <p:nvPr/>
        </p:nvSpPr>
        <p:spPr>
          <a:xfrm>
            <a:off x="117361" y="1752601"/>
            <a:ext cx="5873826" cy="2374899"/>
          </a:xfrm>
          <a:prstGeom prst="roundRect">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ysClr val="windowText" lastClr="000000"/>
                </a:solidFill>
              </a:rPr>
              <a:t>Planning</a:t>
            </a:r>
          </a:p>
        </p:txBody>
      </p:sp>
      <p:sp>
        <p:nvSpPr>
          <p:cNvPr id="9" name="Arrow: Right 8">
            <a:extLst>
              <a:ext uri="{FF2B5EF4-FFF2-40B4-BE49-F238E27FC236}">
                <a16:creationId xmlns:a16="http://schemas.microsoft.com/office/drawing/2014/main" id="{CD86DD5D-4E2A-21A0-D0A2-C5566E7F2C53}"/>
              </a:ext>
            </a:extLst>
          </p:cNvPr>
          <p:cNvSpPr/>
          <p:nvPr/>
        </p:nvSpPr>
        <p:spPr>
          <a:xfrm>
            <a:off x="5864187" y="2794000"/>
            <a:ext cx="549313" cy="292100"/>
          </a:xfrm>
          <a:prstGeom prst="rightArrow">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AC1B090D-7CFA-3E82-A997-B8D22743135D}"/>
              </a:ext>
            </a:extLst>
          </p:cNvPr>
          <p:cNvSpPr/>
          <p:nvPr/>
        </p:nvSpPr>
        <p:spPr>
          <a:xfrm rot="10800000">
            <a:off x="5821343" y="5289459"/>
            <a:ext cx="549313" cy="292100"/>
          </a:xfrm>
          <a:prstGeom prst="rightArrow">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417A462-7AE9-0E5A-C255-6D50E64D3BAE}"/>
              </a:ext>
            </a:extLst>
          </p:cNvPr>
          <p:cNvSpPr/>
          <p:nvPr/>
        </p:nvSpPr>
        <p:spPr>
          <a:xfrm rot="5400000">
            <a:off x="11377271" y="4051975"/>
            <a:ext cx="549313" cy="292100"/>
          </a:xfrm>
          <a:prstGeom prst="rightArrow">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8C92BFF6-958F-450B-76F5-7D8011E16E92}"/>
              </a:ext>
            </a:extLst>
          </p:cNvPr>
          <p:cNvSpPr txBox="1"/>
          <p:nvPr/>
        </p:nvSpPr>
        <p:spPr>
          <a:xfrm>
            <a:off x="603894" y="3534446"/>
            <a:ext cx="1479160" cy="523220"/>
          </a:xfrm>
          <a:prstGeom prst="rect">
            <a:avLst/>
          </a:prstGeom>
          <a:noFill/>
        </p:spPr>
        <p:txBody>
          <a:bodyPr wrap="square">
            <a:spAutoFit/>
          </a:bodyPr>
          <a:lstStyle/>
          <a:p>
            <a:pPr algn="ctr"/>
            <a:r>
              <a:rPr lang="en-US" sz="1400" b="1" dirty="0">
                <a:solidFill>
                  <a:sysClr val="windowText" lastClr="000000"/>
                </a:solidFill>
              </a:rPr>
              <a:t>Design Reviews</a:t>
            </a:r>
          </a:p>
          <a:p>
            <a:pPr algn="ctr"/>
            <a:r>
              <a:rPr lang="en-US" sz="1400" b="1" dirty="0">
                <a:solidFill>
                  <a:sysClr val="windowText" lastClr="000000"/>
                </a:solidFill>
              </a:rPr>
              <a:t>(PDR / CDR)</a:t>
            </a:r>
            <a:endParaRPr lang="en-US" sz="1400" dirty="0"/>
          </a:p>
        </p:txBody>
      </p:sp>
      <p:sp>
        <p:nvSpPr>
          <p:cNvPr id="45" name="TextBox 44">
            <a:extLst>
              <a:ext uri="{FF2B5EF4-FFF2-40B4-BE49-F238E27FC236}">
                <a16:creationId xmlns:a16="http://schemas.microsoft.com/office/drawing/2014/main" id="{3576AA82-7C5A-F5FE-7CC5-66113114D442}"/>
              </a:ext>
            </a:extLst>
          </p:cNvPr>
          <p:cNvSpPr txBox="1"/>
          <p:nvPr/>
        </p:nvSpPr>
        <p:spPr>
          <a:xfrm>
            <a:off x="4057281" y="3534446"/>
            <a:ext cx="1479160" cy="523220"/>
          </a:xfrm>
          <a:prstGeom prst="rect">
            <a:avLst/>
          </a:prstGeom>
          <a:noFill/>
        </p:spPr>
        <p:txBody>
          <a:bodyPr wrap="square">
            <a:spAutoFit/>
          </a:bodyPr>
          <a:lstStyle/>
          <a:p>
            <a:pPr algn="ctr"/>
            <a:r>
              <a:rPr lang="en-US" sz="1400" b="1" dirty="0">
                <a:solidFill>
                  <a:sysClr val="windowText" lastClr="000000"/>
                </a:solidFill>
              </a:rPr>
              <a:t>Supplier Quality</a:t>
            </a:r>
            <a:endParaRPr lang="en-US" sz="1400" dirty="0"/>
          </a:p>
        </p:txBody>
      </p:sp>
      <p:sp>
        <p:nvSpPr>
          <p:cNvPr id="48" name="TextBox 47">
            <a:extLst>
              <a:ext uri="{FF2B5EF4-FFF2-40B4-BE49-F238E27FC236}">
                <a16:creationId xmlns:a16="http://schemas.microsoft.com/office/drawing/2014/main" id="{CF880057-5D76-A202-8157-3945C5472D0F}"/>
              </a:ext>
            </a:extLst>
          </p:cNvPr>
          <p:cNvSpPr txBox="1"/>
          <p:nvPr/>
        </p:nvSpPr>
        <p:spPr>
          <a:xfrm>
            <a:off x="2330587" y="3534446"/>
            <a:ext cx="1479160" cy="523220"/>
          </a:xfrm>
          <a:prstGeom prst="rect">
            <a:avLst/>
          </a:prstGeom>
          <a:noFill/>
        </p:spPr>
        <p:txBody>
          <a:bodyPr wrap="square">
            <a:spAutoFit/>
          </a:bodyPr>
          <a:lstStyle/>
          <a:p>
            <a:pPr algn="ctr"/>
            <a:r>
              <a:rPr lang="en-US" sz="1400" b="1" dirty="0">
                <a:solidFill>
                  <a:sysClr val="windowText" lastClr="000000"/>
                </a:solidFill>
              </a:rPr>
              <a:t>Build </a:t>
            </a:r>
          </a:p>
          <a:p>
            <a:pPr algn="ctr"/>
            <a:r>
              <a:rPr lang="en-US" sz="1400" b="1" dirty="0">
                <a:solidFill>
                  <a:sysClr val="windowText" lastClr="000000"/>
                </a:solidFill>
              </a:rPr>
              <a:t>Plan</a:t>
            </a:r>
            <a:endParaRPr lang="en-US" sz="1400" dirty="0"/>
          </a:p>
        </p:txBody>
      </p:sp>
      <p:sp>
        <p:nvSpPr>
          <p:cNvPr id="52" name="TextBox 51">
            <a:extLst>
              <a:ext uri="{FF2B5EF4-FFF2-40B4-BE49-F238E27FC236}">
                <a16:creationId xmlns:a16="http://schemas.microsoft.com/office/drawing/2014/main" id="{D112C882-3A38-ADF9-88D3-2A0D4B4431E8}"/>
              </a:ext>
            </a:extLst>
          </p:cNvPr>
          <p:cNvSpPr txBox="1"/>
          <p:nvPr/>
        </p:nvSpPr>
        <p:spPr>
          <a:xfrm>
            <a:off x="6740193" y="3513184"/>
            <a:ext cx="1479160" cy="523220"/>
          </a:xfrm>
          <a:prstGeom prst="rect">
            <a:avLst/>
          </a:prstGeom>
          <a:noFill/>
        </p:spPr>
        <p:txBody>
          <a:bodyPr wrap="square">
            <a:spAutoFit/>
          </a:bodyPr>
          <a:lstStyle/>
          <a:p>
            <a:pPr algn="ctr"/>
            <a:r>
              <a:rPr lang="en-US" sz="1400" b="1" dirty="0">
                <a:solidFill>
                  <a:sysClr val="windowText" lastClr="000000"/>
                </a:solidFill>
              </a:rPr>
              <a:t>Precision Alignment</a:t>
            </a:r>
            <a:endParaRPr lang="en-US" sz="1400" dirty="0"/>
          </a:p>
        </p:txBody>
      </p:sp>
      <p:sp>
        <p:nvSpPr>
          <p:cNvPr id="53" name="TextBox 52">
            <a:extLst>
              <a:ext uri="{FF2B5EF4-FFF2-40B4-BE49-F238E27FC236}">
                <a16:creationId xmlns:a16="http://schemas.microsoft.com/office/drawing/2014/main" id="{78084D43-CEDA-D60C-66DE-DAF638E18CB3}"/>
              </a:ext>
            </a:extLst>
          </p:cNvPr>
          <p:cNvSpPr txBox="1"/>
          <p:nvPr/>
        </p:nvSpPr>
        <p:spPr>
          <a:xfrm>
            <a:off x="10150894" y="3530208"/>
            <a:ext cx="1479160" cy="523220"/>
          </a:xfrm>
          <a:prstGeom prst="rect">
            <a:avLst/>
          </a:prstGeom>
          <a:noFill/>
        </p:spPr>
        <p:txBody>
          <a:bodyPr wrap="square">
            <a:spAutoFit/>
          </a:bodyPr>
          <a:lstStyle/>
          <a:p>
            <a:pPr algn="ctr"/>
            <a:r>
              <a:rPr lang="en-US" sz="1400" b="1" dirty="0">
                <a:solidFill>
                  <a:sysClr val="windowText" lastClr="000000"/>
                </a:solidFill>
              </a:rPr>
              <a:t>Laser</a:t>
            </a:r>
          </a:p>
          <a:p>
            <a:pPr algn="ctr"/>
            <a:r>
              <a:rPr lang="en-US" sz="1400" b="1" dirty="0">
                <a:solidFill>
                  <a:sysClr val="windowText" lastClr="000000"/>
                </a:solidFill>
              </a:rPr>
              <a:t>Welding</a:t>
            </a:r>
            <a:endParaRPr lang="en-US" sz="1400" dirty="0"/>
          </a:p>
        </p:txBody>
      </p:sp>
      <p:sp>
        <p:nvSpPr>
          <p:cNvPr id="54" name="TextBox 53">
            <a:extLst>
              <a:ext uri="{FF2B5EF4-FFF2-40B4-BE49-F238E27FC236}">
                <a16:creationId xmlns:a16="http://schemas.microsoft.com/office/drawing/2014/main" id="{4CE8AF80-2FF5-16C9-54AB-0E5377187EDE}"/>
              </a:ext>
            </a:extLst>
          </p:cNvPr>
          <p:cNvSpPr txBox="1"/>
          <p:nvPr/>
        </p:nvSpPr>
        <p:spPr>
          <a:xfrm>
            <a:off x="8447953" y="3513184"/>
            <a:ext cx="1479160" cy="523220"/>
          </a:xfrm>
          <a:prstGeom prst="rect">
            <a:avLst/>
          </a:prstGeom>
          <a:noFill/>
        </p:spPr>
        <p:txBody>
          <a:bodyPr wrap="square">
            <a:spAutoFit/>
          </a:bodyPr>
          <a:lstStyle/>
          <a:p>
            <a:pPr algn="ctr"/>
            <a:r>
              <a:rPr lang="en-US" sz="1400" b="1" dirty="0">
                <a:solidFill>
                  <a:sysClr val="windowText" lastClr="000000"/>
                </a:solidFill>
              </a:rPr>
              <a:t>Wire</a:t>
            </a:r>
          </a:p>
          <a:p>
            <a:pPr algn="ctr"/>
            <a:r>
              <a:rPr lang="en-US" sz="1400" b="1" dirty="0">
                <a:solidFill>
                  <a:sysClr val="windowText" lastClr="000000"/>
                </a:solidFill>
              </a:rPr>
              <a:t>Bonding</a:t>
            </a:r>
            <a:endParaRPr lang="en-US" sz="1400" dirty="0"/>
          </a:p>
        </p:txBody>
      </p:sp>
      <p:sp>
        <p:nvSpPr>
          <p:cNvPr id="89" name="TextBox 88">
            <a:extLst>
              <a:ext uri="{FF2B5EF4-FFF2-40B4-BE49-F238E27FC236}">
                <a16:creationId xmlns:a16="http://schemas.microsoft.com/office/drawing/2014/main" id="{7015C34C-BA2A-6A4F-5501-C750902C96BA}"/>
              </a:ext>
            </a:extLst>
          </p:cNvPr>
          <p:cNvSpPr txBox="1"/>
          <p:nvPr/>
        </p:nvSpPr>
        <p:spPr>
          <a:xfrm>
            <a:off x="573507" y="6042474"/>
            <a:ext cx="1479160" cy="523220"/>
          </a:xfrm>
          <a:prstGeom prst="rect">
            <a:avLst/>
          </a:prstGeom>
          <a:noFill/>
        </p:spPr>
        <p:txBody>
          <a:bodyPr wrap="square">
            <a:spAutoFit/>
          </a:bodyPr>
          <a:lstStyle/>
          <a:p>
            <a:pPr algn="ctr"/>
            <a:r>
              <a:rPr lang="en-US" sz="1400" b="1" dirty="0">
                <a:solidFill>
                  <a:sysClr val="windowText" lastClr="000000"/>
                </a:solidFill>
              </a:rPr>
              <a:t>End Item </a:t>
            </a:r>
          </a:p>
          <a:p>
            <a:pPr algn="ctr"/>
            <a:r>
              <a:rPr lang="en-US" sz="1400" b="1" dirty="0">
                <a:solidFill>
                  <a:sysClr val="windowText" lastClr="000000"/>
                </a:solidFill>
              </a:rPr>
              <a:t>Data Package</a:t>
            </a:r>
            <a:endParaRPr lang="en-US" sz="1400" dirty="0"/>
          </a:p>
        </p:txBody>
      </p:sp>
      <p:sp>
        <p:nvSpPr>
          <p:cNvPr id="90" name="TextBox 89">
            <a:extLst>
              <a:ext uri="{FF2B5EF4-FFF2-40B4-BE49-F238E27FC236}">
                <a16:creationId xmlns:a16="http://schemas.microsoft.com/office/drawing/2014/main" id="{E6882D0B-26CA-7FE3-1521-FCD5B2753E1C}"/>
              </a:ext>
            </a:extLst>
          </p:cNvPr>
          <p:cNvSpPr txBox="1"/>
          <p:nvPr/>
        </p:nvSpPr>
        <p:spPr>
          <a:xfrm>
            <a:off x="4026894" y="6042474"/>
            <a:ext cx="1479160" cy="523220"/>
          </a:xfrm>
          <a:prstGeom prst="rect">
            <a:avLst/>
          </a:prstGeom>
          <a:noFill/>
        </p:spPr>
        <p:txBody>
          <a:bodyPr wrap="square">
            <a:spAutoFit/>
          </a:bodyPr>
          <a:lstStyle/>
          <a:p>
            <a:pPr algn="ctr"/>
            <a:r>
              <a:rPr lang="en-US" sz="1400" b="1" dirty="0">
                <a:solidFill>
                  <a:sysClr val="windowText" lastClr="000000"/>
                </a:solidFill>
              </a:rPr>
              <a:t>Rework</a:t>
            </a:r>
          </a:p>
          <a:p>
            <a:pPr algn="ctr"/>
            <a:r>
              <a:rPr lang="en-US" sz="1400" b="1" dirty="0">
                <a:solidFill>
                  <a:sysClr val="windowText" lastClr="000000"/>
                </a:solidFill>
              </a:rPr>
              <a:t>(As Needed)</a:t>
            </a:r>
            <a:endParaRPr lang="en-US" sz="1400" dirty="0"/>
          </a:p>
        </p:txBody>
      </p:sp>
      <p:sp>
        <p:nvSpPr>
          <p:cNvPr id="91" name="TextBox 90">
            <a:extLst>
              <a:ext uri="{FF2B5EF4-FFF2-40B4-BE49-F238E27FC236}">
                <a16:creationId xmlns:a16="http://schemas.microsoft.com/office/drawing/2014/main" id="{E436B45A-E6A1-C73D-E440-F54018358C65}"/>
              </a:ext>
            </a:extLst>
          </p:cNvPr>
          <p:cNvSpPr txBox="1"/>
          <p:nvPr/>
        </p:nvSpPr>
        <p:spPr>
          <a:xfrm>
            <a:off x="2300200" y="6042474"/>
            <a:ext cx="1479160" cy="523220"/>
          </a:xfrm>
          <a:prstGeom prst="rect">
            <a:avLst/>
          </a:prstGeom>
          <a:noFill/>
        </p:spPr>
        <p:txBody>
          <a:bodyPr wrap="square">
            <a:spAutoFit/>
          </a:bodyPr>
          <a:lstStyle/>
          <a:p>
            <a:pPr algn="ctr"/>
            <a:r>
              <a:rPr lang="en-US" sz="1400" b="1" dirty="0">
                <a:solidFill>
                  <a:sysClr val="windowText" lastClr="000000"/>
                </a:solidFill>
              </a:rPr>
              <a:t>Delivery</a:t>
            </a:r>
          </a:p>
          <a:p>
            <a:pPr algn="ctr"/>
            <a:r>
              <a:rPr lang="en-US" sz="1400" b="1" dirty="0">
                <a:solidFill>
                  <a:sysClr val="windowText" lastClr="000000"/>
                </a:solidFill>
              </a:rPr>
              <a:t>Shipment</a:t>
            </a:r>
            <a:endParaRPr lang="en-US" sz="1400" dirty="0"/>
          </a:p>
        </p:txBody>
      </p:sp>
    </p:spTree>
    <p:extLst>
      <p:ext uri="{BB962C8B-B14F-4D97-AF65-F5344CB8AC3E}">
        <p14:creationId xmlns:p14="http://schemas.microsoft.com/office/powerpoint/2010/main" val="3404318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98596-F1DF-A033-7581-255593C2DF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EDE1F4-7BBD-53F7-856C-9A8562F1B825}"/>
              </a:ext>
            </a:extLst>
          </p:cNvPr>
          <p:cNvSpPr>
            <a:spLocks noGrp="1"/>
          </p:cNvSpPr>
          <p:nvPr>
            <p:ph type="title"/>
          </p:nvPr>
        </p:nvSpPr>
        <p:spPr>
          <a:xfrm>
            <a:off x="374574" y="209319"/>
            <a:ext cx="10979226" cy="1086081"/>
          </a:xfrm>
        </p:spPr>
        <p:txBody>
          <a:bodyPr>
            <a:normAutofit/>
          </a:bodyPr>
          <a:lstStyle/>
          <a:p>
            <a:r>
              <a:rPr lang="en-US" sz="4000" b="1" dirty="0">
                <a:solidFill>
                  <a:schemeClr val="accent1"/>
                </a:solidFill>
                <a:latin typeface="Arial" panose="020B0604020202020204" pitchFamily="34" charset="0"/>
                <a:cs typeface="Arial" panose="020B0604020202020204" pitchFamily="34" charset="0"/>
              </a:rPr>
              <a:t>Some Ideas</a:t>
            </a:r>
          </a:p>
        </p:txBody>
      </p:sp>
      <p:sp>
        <p:nvSpPr>
          <p:cNvPr id="4" name="Rectangle 3">
            <a:extLst>
              <a:ext uri="{FF2B5EF4-FFF2-40B4-BE49-F238E27FC236}">
                <a16:creationId xmlns:a16="http://schemas.microsoft.com/office/drawing/2014/main" id="{C75218A1-1CDF-A0B7-DF5A-AEA31DE80156}"/>
              </a:ext>
            </a:extLst>
          </p:cNvPr>
          <p:cNvSpPr/>
          <p:nvPr/>
        </p:nvSpPr>
        <p:spPr>
          <a:xfrm>
            <a:off x="0" y="1189822"/>
            <a:ext cx="12192000" cy="105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E8EE389E-04F4-1DF0-2BD3-92D581075A3C}"/>
              </a:ext>
            </a:extLst>
          </p:cNvPr>
          <p:cNvPicPr>
            <a:picLocks noChangeAspect="1"/>
          </p:cNvPicPr>
          <p:nvPr/>
        </p:nvPicPr>
        <p:blipFill>
          <a:blip r:embed="rId3">
            <a:alphaModFix amt="28000"/>
            <a:extLst>
              <a:ext uri="{28A0092B-C50C-407E-A947-70E740481C1C}">
                <a14:useLocalDpi xmlns:a14="http://schemas.microsoft.com/office/drawing/2010/main" val="0"/>
              </a:ext>
            </a:extLst>
          </a:blip>
          <a:stretch>
            <a:fillRect/>
          </a:stretch>
        </p:blipFill>
        <p:spPr>
          <a:xfrm>
            <a:off x="11219401" y="352540"/>
            <a:ext cx="572954" cy="517017"/>
          </a:xfrm>
          <a:prstGeom prst="rect">
            <a:avLst/>
          </a:prstGeom>
          <a:ln>
            <a:noFill/>
          </a:ln>
        </p:spPr>
      </p:pic>
      <p:sp>
        <p:nvSpPr>
          <p:cNvPr id="7" name="Content Placeholder 2">
            <a:extLst>
              <a:ext uri="{FF2B5EF4-FFF2-40B4-BE49-F238E27FC236}">
                <a16:creationId xmlns:a16="http://schemas.microsoft.com/office/drawing/2014/main" id="{BA75A1A5-1AB5-E7D6-9254-0CC18AA92C37}"/>
              </a:ext>
            </a:extLst>
          </p:cNvPr>
          <p:cNvSpPr>
            <a:spLocks noGrp="1"/>
          </p:cNvSpPr>
          <p:nvPr>
            <p:ph idx="1"/>
          </p:nvPr>
        </p:nvSpPr>
        <p:spPr>
          <a:xfrm>
            <a:off x="451692" y="1615665"/>
            <a:ext cx="10902108" cy="4561298"/>
          </a:xfrm>
        </p:spPr>
        <p:txBody>
          <a:bodyPr/>
          <a:lstStyle/>
          <a:p>
            <a:pPr marL="0" indent="0">
              <a:buNone/>
            </a:pPr>
            <a:r>
              <a:rPr lang="en-US" b="1" u="sng" dirty="0"/>
              <a:t>Situational</a:t>
            </a:r>
            <a:endParaRPr lang="en-US" dirty="0"/>
          </a:p>
          <a:p>
            <a:r>
              <a:rPr lang="en-US" dirty="0"/>
              <a:t>How would you approach a disagreement with a team member?</a:t>
            </a:r>
          </a:p>
          <a:p>
            <a:r>
              <a:rPr lang="en-US" dirty="0"/>
              <a:t> </a:t>
            </a:r>
          </a:p>
          <a:p>
            <a:pPr marL="0" indent="0">
              <a:buNone/>
            </a:pPr>
            <a:r>
              <a:rPr lang="en-US" b="1" u="sng" dirty="0"/>
              <a:t>Behavioral </a:t>
            </a:r>
            <a:endParaRPr lang="en-US" dirty="0"/>
          </a:p>
          <a:p>
            <a:r>
              <a:rPr lang="en-US" dirty="0"/>
              <a:t>Strengths &amp; Weaknesses </a:t>
            </a:r>
          </a:p>
          <a:p>
            <a:r>
              <a:rPr lang="en-US" dirty="0"/>
              <a:t>Lessons Learned from Industry</a:t>
            </a:r>
          </a:p>
          <a:p>
            <a:r>
              <a:rPr lang="en-US" dirty="0"/>
              <a:t>Right Results &gt; Rushed Results </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9130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20246</TotalTime>
  <Words>6679</Words>
  <Application>Microsoft Office PowerPoint</Application>
  <PresentationFormat>Widescreen</PresentationFormat>
  <Paragraphs>1358</Paragraphs>
  <Slides>90</Slides>
  <Notes>86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Aptos</vt:lpstr>
      <vt:lpstr>Aptos Display</vt:lpstr>
      <vt:lpstr>Arial</vt:lpstr>
      <vt:lpstr>Calibri</vt:lpstr>
      <vt:lpstr>Wingdings</vt:lpstr>
      <vt:lpstr>Office Theme</vt:lpstr>
      <vt:lpstr>Engineer Your Life – Bailey Edition</vt:lpstr>
      <vt:lpstr>Background</vt:lpstr>
      <vt:lpstr>Purpose</vt:lpstr>
      <vt:lpstr>Agenda</vt:lpstr>
      <vt:lpstr>Agenda</vt:lpstr>
      <vt:lpstr>Career Reflection</vt:lpstr>
      <vt:lpstr>Career Timeline</vt:lpstr>
      <vt:lpstr>Manufacturing Engineer – Raytheon</vt:lpstr>
      <vt:lpstr>Manufacturing Engineer</vt:lpstr>
      <vt:lpstr>Process Engineer – Raytheon &amp; Lockheed</vt:lpstr>
      <vt:lpstr>Tooling Design Engineer – Boeing</vt:lpstr>
      <vt:lpstr>Lessons Learned</vt:lpstr>
      <vt:lpstr>Personal Reflection</vt:lpstr>
      <vt:lpstr>Strong Beam, Stronger Column</vt:lpstr>
      <vt:lpstr>My Ideal Life</vt:lpstr>
      <vt:lpstr>Important vs Urgent</vt:lpstr>
      <vt:lpstr>Important (Expanded)</vt:lpstr>
      <vt:lpstr>Purpose, Priorities, Projects </vt:lpstr>
      <vt:lpstr>Writing</vt:lpstr>
      <vt:lpstr>The Gap vs The Gain</vt:lpstr>
      <vt:lpstr>Chapter Analysis</vt:lpstr>
      <vt:lpstr>My Next Chapter</vt:lpstr>
      <vt:lpstr>Career</vt:lpstr>
      <vt:lpstr>Exercise: What I Want for the next Career Step</vt:lpstr>
      <vt:lpstr>Future / Conclusion</vt:lpstr>
      <vt:lpstr>Taking Action</vt:lpstr>
      <vt:lpstr>Actions</vt:lpstr>
      <vt:lpstr>5-3-1 Exercise</vt:lpstr>
      <vt:lpstr>The Gap vs The Gain</vt:lpstr>
      <vt:lpstr>EYL Exercises</vt:lpstr>
      <vt:lpstr>Finding My Voice</vt:lpstr>
      <vt:lpstr>Favorite Quotes</vt:lpstr>
      <vt:lpstr>Habits Formed after EYL Challenge</vt:lpstr>
      <vt:lpstr>Informational Interviews</vt:lpstr>
      <vt:lpstr>Mark Bryne (Tooling Engineer)</vt:lpstr>
      <vt:lpstr>Journal Entries</vt:lpstr>
      <vt:lpstr>Exercise: What I Want for the next Career Step</vt:lpstr>
      <vt:lpstr>Interviewing Myself</vt:lpstr>
      <vt:lpstr>Operation: Finding My Voice</vt:lpstr>
      <vt:lpstr>PowerPoint Presentation</vt:lpstr>
      <vt:lpstr>“Tell me more about yourself”</vt:lpstr>
      <vt:lpstr>Tooling Design Engineering Overview</vt:lpstr>
      <vt:lpstr>Stories Arsenal</vt:lpstr>
      <vt:lpstr>High Level Explanation of Airplane Mfg</vt:lpstr>
      <vt:lpstr>High Level Explanation of Infrared Detector/FPA</vt:lpstr>
      <vt:lpstr>Process Engineering Overview</vt:lpstr>
      <vt:lpstr>Manufacturing Engineering Overview</vt:lpstr>
      <vt:lpstr>Common Situational Questions</vt:lpstr>
      <vt:lpstr>Common Situational Questions</vt:lpstr>
      <vt:lpstr>Stories Arsenal</vt:lpstr>
      <vt:lpstr>Stories Arsenal: BL0</vt:lpstr>
      <vt:lpstr>Stories Arsenal: PCU Safety Project</vt:lpstr>
      <vt:lpstr>Stories Arsenal: Laser Weld Capital Project</vt:lpstr>
      <vt:lpstr>BL0 Project</vt:lpstr>
      <vt:lpstr>Laser Weld Capital Project</vt:lpstr>
      <vt:lpstr>Goldwing Project</vt:lpstr>
      <vt:lpstr>Structuring Each Question</vt:lpstr>
      <vt:lpstr>Lessons Learned</vt:lpstr>
      <vt:lpstr>Favorite One Liners</vt:lpstr>
      <vt:lpstr>Stories Arsenal: MRSI Board Issue</vt:lpstr>
      <vt:lpstr>Stories Arsenal: Goldwing Program</vt:lpstr>
      <vt:lpstr>Alten Research</vt:lpstr>
      <vt:lpstr>Questions for Alten</vt:lpstr>
      <vt:lpstr>Presentations</vt:lpstr>
      <vt:lpstr>Presentations</vt:lpstr>
      <vt:lpstr>Situations</vt:lpstr>
      <vt:lpstr>Lower Tier Topics</vt:lpstr>
      <vt:lpstr>STAR Format</vt:lpstr>
      <vt:lpstr>BA Mechanical Engr – UC Santa Barbara</vt:lpstr>
      <vt:lpstr>Manufacturing Engineer – Raytheon</vt:lpstr>
      <vt:lpstr>Process Engineer – Lockheed Martin</vt:lpstr>
      <vt:lpstr>Process Engineer – Raytheon (Pt.2)</vt:lpstr>
      <vt:lpstr>Tooling Engineer – Boeing</vt:lpstr>
      <vt:lpstr>Tooling Design Engineer</vt:lpstr>
      <vt:lpstr>Star Studies</vt:lpstr>
      <vt:lpstr>Road to North Carolina</vt:lpstr>
      <vt:lpstr>Informational Interviews</vt:lpstr>
      <vt:lpstr>Person A</vt:lpstr>
      <vt:lpstr>Task List</vt:lpstr>
      <vt:lpstr>Personal Profile</vt:lpstr>
      <vt:lpstr>Interview Prep</vt:lpstr>
      <vt:lpstr>Interview Prep</vt:lpstr>
      <vt:lpstr>Company Research</vt:lpstr>
      <vt:lpstr>Company A</vt:lpstr>
      <vt:lpstr>Technical Skills</vt:lpstr>
      <vt:lpstr>Some Ideas</vt:lpstr>
      <vt:lpstr>Mechanical Engineering Skillset</vt:lpstr>
      <vt:lpstr>Topic A</vt:lpstr>
      <vt:lpstr>Soft Skills</vt:lpstr>
      <vt:lpstr>Some Ideas</vt:lpstr>
    </vt:vector>
  </TitlesOfParts>
  <Company>The Boeing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Wu (US), Bailey</dc:creator>
  <cp:lastModifiedBy>Wu (US), Bailey</cp:lastModifiedBy>
  <cp:revision>144</cp:revision>
  <cp:lastPrinted>2026-02-03T15:54:41Z</cp:lastPrinted>
  <dcterms:created xsi:type="dcterms:W3CDTF">2025-06-05T15:28:54Z</dcterms:created>
  <dcterms:modified xsi:type="dcterms:W3CDTF">2026-02-03T15:54:44Z</dcterms:modified>
</cp:coreProperties>
</file>